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7"/>
  </p:notesMasterIdLst>
  <p:sldIdLst>
    <p:sldId id="257" r:id="rId6"/>
    <p:sldId id="258" r:id="rId7"/>
    <p:sldId id="266" r:id="rId8"/>
    <p:sldId id="275" r:id="rId9"/>
    <p:sldId id="267" r:id="rId10"/>
    <p:sldId id="273" r:id="rId11"/>
    <p:sldId id="274" r:id="rId12"/>
    <p:sldId id="269" r:id="rId13"/>
    <p:sldId id="270" r:id="rId14"/>
    <p:sldId id="272" r:id="rId15"/>
    <p:sldId id="276"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883" autoAdjust="0"/>
  </p:normalViewPr>
  <p:slideViewPr>
    <p:cSldViewPr snapToGrid="0">
      <p:cViewPr varScale="1">
        <p:scale>
          <a:sx n="63" d="100"/>
          <a:sy n="63" d="100"/>
        </p:scale>
        <p:origin x="804" y="64"/>
      </p:cViewPr>
      <p:guideLst/>
    </p:cSldViewPr>
  </p:slideViewPr>
  <p:outlineViewPr>
    <p:cViewPr>
      <p:scale>
        <a:sx n="33" d="100"/>
        <a:sy n="33" d="100"/>
      </p:scale>
      <p:origin x="0" y="-1822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oise Carre" userId="f725e01e-4d58-4643-9f65-a5249c8523c4" providerId="ADAL" clId="{511F77B2-0F61-4A6C-8B8F-98DA57970672}"/>
    <pc:docChg chg="undo custSel addSld delSld modSld">
      <pc:chgData name="Francoise Carre" userId="f725e01e-4d58-4643-9f65-a5249c8523c4" providerId="ADAL" clId="{511F77B2-0F61-4A6C-8B8F-98DA57970672}" dt="2024-10-10T18:25:37.023" v="2153" actId="20577"/>
      <pc:docMkLst>
        <pc:docMk/>
      </pc:docMkLst>
      <pc:sldChg chg="modSp">
        <pc:chgData name="Francoise Carre" userId="f725e01e-4d58-4643-9f65-a5249c8523c4" providerId="ADAL" clId="{511F77B2-0F61-4A6C-8B8F-98DA57970672}" dt="2024-10-10T18:25:37.023" v="2153" actId="20577"/>
        <pc:sldMkLst>
          <pc:docMk/>
          <pc:sldMk cId="0" sldId="257"/>
        </pc:sldMkLst>
        <pc:spChg chg="mod">
          <ac:chgData name="Francoise Carre" userId="f725e01e-4d58-4643-9f65-a5249c8523c4" providerId="ADAL" clId="{511F77B2-0F61-4A6C-8B8F-98DA57970672}" dt="2024-10-10T18:25:37.023" v="2153" actId="20577"/>
          <ac:spMkLst>
            <pc:docMk/>
            <pc:sldMk cId="0" sldId="257"/>
            <ac:spMk id="2" creationId="{00000000-0000-0000-0000-000000000000}"/>
          </ac:spMkLst>
        </pc:spChg>
        <pc:picChg chg="mod">
          <ac:chgData name="Francoise Carre" userId="f725e01e-4d58-4643-9f65-a5249c8523c4" providerId="ADAL" clId="{511F77B2-0F61-4A6C-8B8F-98DA57970672}" dt="2024-10-10T15:16:28.300" v="760" actId="1076"/>
          <ac:picMkLst>
            <pc:docMk/>
            <pc:sldMk cId="0" sldId="257"/>
            <ac:picMk id="3" creationId="{00000000-0000-0000-0000-000000000000}"/>
          </ac:picMkLst>
        </pc:picChg>
      </pc:sldChg>
      <pc:sldChg chg="modSp">
        <pc:chgData name="Francoise Carre" userId="f725e01e-4d58-4643-9f65-a5249c8523c4" providerId="ADAL" clId="{511F77B2-0F61-4A6C-8B8F-98DA57970672}" dt="2024-10-10T18:00:35.066" v="1829" actId="113"/>
        <pc:sldMkLst>
          <pc:docMk/>
          <pc:sldMk cId="0" sldId="258"/>
        </pc:sldMkLst>
        <pc:spChg chg="mod">
          <ac:chgData name="Francoise Carre" userId="f725e01e-4d58-4643-9f65-a5249c8523c4" providerId="ADAL" clId="{511F77B2-0F61-4A6C-8B8F-98DA57970672}" dt="2024-10-10T18:00:35.066" v="1829" actId="113"/>
          <ac:spMkLst>
            <pc:docMk/>
            <pc:sldMk cId="0" sldId="258"/>
            <ac:spMk id="3" creationId="{00000000-0000-0000-0000-000000000000}"/>
          </ac:spMkLst>
        </pc:spChg>
      </pc:sldChg>
      <pc:sldChg chg="modSp">
        <pc:chgData name="Francoise Carre" userId="f725e01e-4d58-4643-9f65-a5249c8523c4" providerId="ADAL" clId="{511F77B2-0F61-4A6C-8B8F-98DA57970672}" dt="2024-10-10T17:49:03.528" v="1591" actId="20577"/>
        <pc:sldMkLst>
          <pc:docMk/>
          <pc:sldMk cId="542494655" sldId="266"/>
        </pc:sldMkLst>
        <pc:spChg chg="mod">
          <ac:chgData name="Francoise Carre" userId="f725e01e-4d58-4643-9f65-a5249c8523c4" providerId="ADAL" clId="{511F77B2-0F61-4A6C-8B8F-98DA57970672}" dt="2024-10-10T17:49:03.528" v="1591" actId="20577"/>
          <ac:spMkLst>
            <pc:docMk/>
            <pc:sldMk cId="542494655" sldId="266"/>
            <ac:spMk id="3" creationId="{00000000-0000-0000-0000-000000000000}"/>
          </ac:spMkLst>
        </pc:spChg>
      </pc:sldChg>
      <pc:sldChg chg="modSp">
        <pc:chgData name="Francoise Carre" userId="f725e01e-4d58-4643-9f65-a5249c8523c4" providerId="ADAL" clId="{511F77B2-0F61-4A6C-8B8F-98DA57970672}" dt="2024-10-10T18:05:29.517" v="1910" actId="113"/>
        <pc:sldMkLst>
          <pc:docMk/>
          <pc:sldMk cId="1561107559" sldId="269"/>
        </pc:sldMkLst>
        <pc:spChg chg="mod">
          <ac:chgData name="Francoise Carre" userId="f725e01e-4d58-4643-9f65-a5249c8523c4" providerId="ADAL" clId="{511F77B2-0F61-4A6C-8B8F-98DA57970672}" dt="2024-10-10T18:05:29.517" v="1910" actId="113"/>
          <ac:spMkLst>
            <pc:docMk/>
            <pc:sldMk cId="1561107559" sldId="269"/>
            <ac:spMk id="3" creationId="{00000000-0000-0000-0000-000000000000}"/>
          </ac:spMkLst>
        </pc:spChg>
      </pc:sldChg>
      <pc:sldChg chg="modSp">
        <pc:chgData name="Francoise Carre" userId="f725e01e-4d58-4643-9f65-a5249c8523c4" providerId="ADAL" clId="{511F77B2-0F61-4A6C-8B8F-98DA57970672}" dt="2024-10-10T18:09:21.101" v="2029" actId="20577"/>
        <pc:sldMkLst>
          <pc:docMk/>
          <pc:sldMk cId="659707121" sldId="270"/>
        </pc:sldMkLst>
        <pc:spChg chg="mod">
          <ac:chgData name="Francoise Carre" userId="f725e01e-4d58-4643-9f65-a5249c8523c4" providerId="ADAL" clId="{511F77B2-0F61-4A6C-8B8F-98DA57970672}" dt="2024-10-10T18:09:21.101" v="2029" actId="20577"/>
          <ac:spMkLst>
            <pc:docMk/>
            <pc:sldMk cId="659707121" sldId="270"/>
            <ac:spMk id="3" creationId="{00000000-0000-0000-0000-000000000000}"/>
          </ac:spMkLst>
        </pc:spChg>
      </pc:sldChg>
      <pc:sldChg chg="modSp">
        <pc:chgData name="Francoise Carre" userId="f725e01e-4d58-4643-9f65-a5249c8523c4" providerId="ADAL" clId="{511F77B2-0F61-4A6C-8B8F-98DA57970672}" dt="2024-10-10T18:11:10.045" v="2042" actId="20577"/>
        <pc:sldMkLst>
          <pc:docMk/>
          <pc:sldMk cId="2479900643" sldId="272"/>
        </pc:sldMkLst>
        <pc:spChg chg="mod">
          <ac:chgData name="Francoise Carre" userId="f725e01e-4d58-4643-9f65-a5249c8523c4" providerId="ADAL" clId="{511F77B2-0F61-4A6C-8B8F-98DA57970672}" dt="2024-10-10T18:11:10.045" v="2042" actId="20577"/>
          <ac:spMkLst>
            <pc:docMk/>
            <pc:sldMk cId="2479900643" sldId="272"/>
            <ac:spMk id="3" creationId="{7C3953E0-B24B-4B9F-9BAB-673A72280ADB}"/>
          </ac:spMkLst>
        </pc:spChg>
      </pc:sldChg>
      <pc:sldChg chg="modSp">
        <pc:chgData name="Francoise Carre" userId="f725e01e-4d58-4643-9f65-a5249c8523c4" providerId="ADAL" clId="{511F77B2-0F61-4A6C-8B8F-98DA57970672}" dt="2024-10-10T18:12:52.484" v="2109" actId="20577"/>
        <pc:sldMkLst>
          <pc:docMk/>
          <pc:sldMk cId="1612008366" sldId="273"/>
        </pc:sldMkLst>
        <pc:spChg chg="mod">
          <ac:chgData name="Francoise Carre" userId="f725e01e-4d58-4643-9f65-a5249c8523c4" providerId="ADAL" clId="{511F77B2-0F61-4A6C-8B8F-98DA57970672}" dt="2024-10-10T17:53:43.313" v="1714" actId="20577"/>
          <ac:spMkLst>
            <pc:docMk/>
            <pc:sldMk cId="1612008366" sldId="273"/>
            <ac:spMk id="2" creationId="{00000000-0000-0000-0000-000000000000}"/>
          </ac:spMkLst>
        </pc:spChg>
        <pc:spChg chg="mod">
          <ac:chgData name="Francoise Carre" userId="f725e01e-4d58-4643-9f65-a5249c8523c4" providerId="ADAL" clId="{511F77B2-0F61-4A6C-8B8F-98DA57970672}" dt="2024-10-10T18:12:52.484" v="2109" actId="20577"/>
          <ac:spMkLst>
            <pc:docMk/>
            <pc:sldMk cId="1612008366" sldId="273"/>
            <ac:spMk id="3" creationId="{00000000-0000-0000-0000-000000000000}"/>
          </ac:spMkLst>
        </pc:spChg>
      </pc:sldChg>
      <pc:sldChg chg="modSp">
        <pc:chgData name="Francoise Carre" userId="f725e01e-4d58-4643-9f65-a5249c8523c4" providerId="ADAL" clId="{511F77B2-0F61-4A6C-8B8F-98DA57970672}" dt="2024-10-10T18:14:22.517" v="2110" actId="113"/>
        <pc:sldMkLst>
          <pc:docMk/>
          <pc:sldMk cId="1552939678" sldId="274"/>
        </pc:sldMkLst>
        <pc:spChg chg="mod">
          <ac:chgData name="Francoise Carre" userId="f725e01e-4d58-4643-9f65-a5249c8523c4" providerId="ADAL" clId="{511F77B2-0F61-4A6C-8B8F-98DA57970672}" dt="2024-10-10T18:14:22.517" v="2110" actId="113"/>
          <ac:spMkLst>
            <pc:docMk/>
            <pc:sldMk cId="1552939678" sldId="274"/>
            <ac:spMk id="5" creationId="{2A6A24EE-F254-435E-A442-C0E74E44D34D}"/>
          </ac:spMkLst>
        </pc:spChg>
      </pc:sldChg>
      <pc:sldChg chg="modSp">
        <pc:chgData name="Francoise Carre" userId="f725e01e-4d58-4643-9f65-a5249c8523c4" providerId="ADAL" clId="{511F77B2-0F61-4A6C-8B8F-98DA57970672}" dt="2024-10-10T18:01:51.600" v="1898" actId="20577"/>
        <pc:sldMkLst>
          <pc:docMk/>
          <pc:sldMk cId="3119357190" sldId="275"/>
        </pc:sldMkLst>
        <pc:spChg chg="mod">
          <ac:chgData name="Francoise Carre" userId="f725e01e-4d58-4643-9f65-a5249c8523c4" providerId="ADAL" clId="{511F77B2-0F61-4A6C-8B8F-98DA57970672}" dt="2024-10-10T17:49:18.057" v="1592" actId="20577"/>
          <ac:spMkLst>
            <pc:docMk/>
            <pc:sldMk cId="3119357190" sldId="275"/>
            <ac:spMk id="2" creationId="{D8E1193B-D323-4CD3-91E0-D7892B3D027F}"/>
          </ac:spMkLst>
        </pc:spChg>
        <pc:spChg chg="mod">
          <ac:chgData name="Francoise Carre" userId="f725e01e-4d58-4643-9f65-a5249c8523c4" providerId="ADAL" clId="{511F77B2-0F61-4A6C-8B8F-98DA57970672}" dt="2024-10-10T18:01:51.600" v="1898" actId="20577"/>
          <ac:spMkLst>
            <pc:docMk/>
            <pc:sldMk cId="3119357190" sldId="275"/>
            <ac:spMk id="3" creationId="{BDB1FB9B-4797-4AE8-B59B-1E8D2C9A8248}"/>
          </ac:spMkLst>
        </pc:spChg>
      </pc:sldChg>
      <pc:sldChg chg="modSp add modNotesTx">
        <pc:chgData name="Francoise Carre" userId="f725e01e-4d58-4643-9f65-a5249c8523c4" providerId="ADAL" clId="{511F77B2-0F61-4A6C-8B8F-98DA57970672}" dt="2024-10-10T18:21:32.463" v="2149" actId="27636"/>
        <pc:sldMkLst>
          <pc:docMk/>
          <pc:sldMk cId="3076538740" sldId="276"/>
        </pc:sldMkLst>
        <pc:spChg chg="mod">
          <ac:chgData name="Francoise Carre" userId="f725e01e-4d58-4643-9f65-a5249c8523c4" providerId="ADAL" clId="{511F77B2-0F61-4A6C-8B8F-98DA57970672}" dt="2024-10-10T17:34:31.958" v="1553" actId="20577"/>
          <ac:spMkLst>
            <pc:docMk/>
            <pc:sldMk cId="3076538740" sldId="276"/>
            <ac:spMk id="2" creationId="{77591F08-EAD0-4843-B379-4A18BB60A494}"/>
          </ac:spMkLst>
        </pc:spChg>
        <pc:spChg chg="mod">
          <ac:chgData name="Francoise Carre" userId="f725e01e-4d58-4643-9f65-a5249c8523c4" providerId="ADAL" clId="{511F77B2-0F61-4A6C-8B8F-98DA57970672}" dt="2024-10-10T18:21:32.463" v="2149" actId="27636"/>
          <ac:spMkLst>
            <pc:docMk/>
            <pc:sldMk cId="3076538740" sldId="276"/>
            <ac:spMk id="3" creationId="{6C38E1BB-ECDD-4832-8B14-318734E3D072}"/>
          </ac:spMkLst>
        </pc:spChg>
      </pc:sldChg>
      <pc:sldChg chg="modSp add del">
        <pc:chgData name="Francoise Carre" userId="f725e01e-4d58-4643-9f65-a5249c8523c4" providerId="ADAL" clId="{511F77B2-0F61-4A6C-8B8F-98DA57970672}" dt="2024-10-10T18:17:43.577" v="2126"/>
        <pc:sldMkLst>
          <pc:docMk/>
          <pc:sldMk cId="3845630318" sldId="277"/>
        </pc:sldMkLst>
        <pc:spChg chg="mod">
          <ac:chgData name="Francoise Carre" userId="f725e01e-4d58-4643-9f65-a5249c8523c4" providerId="ADAL" clId="{511F77B2-0F61-4A6C-8B8F-98DA57970672}" dt="2024-10-10T18:17:42.627" v="2125" actId="12"/>
          <ac:spMkLst>
            <pc:docMk/>
            <pc:sldMk cId="3845630318" sldId="277"/>
            <ac:spMk id="3" creationId="{80C181C3-21AC-4836-9B2D-33C20305252F}"/>
          </ac:spMkLst>
        </pc:spChg>
      </pc:sldChg>
    </pc:docChg>
  </pc:docChgLst>
  <pc:docChgLst>
    <pc:chgData name="Francoise Carre" userId="f725e01e-4d58-4643-9f65-a5249c8523c4" providerId="ADAL" clId="{CE3AC80B-2B74-4A7F-9329-8C97E7F855A5}"/>
    <pc:docChg chg="custSel modSld">
      <pc:chgData name="Francoise Carre" userId="f725e01e-4d58-4643-9f65-a5249c8523c4" providerId="ADAL" clId="{CE3AC80B-2B74-4A7F-9329-8C97E7F855A5}" dt="2024-10-09T19:34:11.743" v="27" actId="27636"/>
      <pc:docMkLst>
        <pc:docMk/>
      </pc:docMkLst>
      <pc:sldChg chg="modSp">
        <pc:chgData name="Francoise Carre" userId="f725e01e-4d58-4643-9f65-a5249c8523c4" providerId="ADAL" clId="{CE3AC80B-2B74-4A7F-9329-8C97E7F855A5}" dt="2024-10-09T19:34:11.743" v="27" actId="27636"/>
        <pc:sldMkLst>
          <pc:docMk/>
          <pc:sldMk cId="0" sldId="257"/>
        </pc:sldMkLst>
        <pc:spChg chg="mod">
          <ac:chgData name="Francoise Carre" userId="f725e01e-4d58-4643-9f65-a5249c8523c4" providerId="ADAL" clId="{CE3AC80B-2B74-4A7F-9329-8C97E7F855A5}" dt="2024-10-09T19:34:11.743" v="27" actId="27636"/>
          <ac:spMkLst>
            <pc:docMk/>
            <pc:sldMk cId="0" sldId="257"/>
            <ac:spMk id="2" creationId="{00000000-0000-0000-0000-000000000000}"/>
          </ac:spMkLst>
        </pc:spChg>
        <pc:picChg chg="mod">
          <ac:chgData name="Francoise Carre" userId="f725e01e-4d58-4643-9f65-a5249c8523c4" providerId="ADAL" clId="{CE3AC80B-2B74-4A7F-9329-8C97E7F855A5}" dt="2024-10-09T19:32:27.251" v="16" actId="14100"/>
          <ac:picMkLst>
            <pc:docMk/>
            <pc:sldMk cId="0" sldId="257"/>
            <ac:picMk id="3" creationId="{00000000-0000-0000-0000-000000000000}"/>
          </ac:picMkLst>
        </pc:pic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5A1B669-3E82-47E5-A078-7A14FF3ED4F8}" type="datetimeFigureOut">
              <a:rPr lang="en-US" smtClean="0"/>
              <a:t>10/10/2024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D0A4E5D-1764-4B3B-9E71-CEC9835C5E3A}" type="slidenum">
              <a:rPr lang="en-US" smtClean="0"/>
              <a:t>‹#›</a:t>
            </a:fld>
            <a:endParaRPr lang="en-US" dirty="0"/>
          </a:p>
        </p:txBody>
      </p:sp>
    </p:spTree>
    <p:extLst>
      <p:ext uri="{BB962C8B-B14F-4D97-AF65-F5344CB8AC3E}">
        <p14:creationId xmlns:p14="http://schemas.microsoft.com/office/powerpoint/2010/main" val="3686974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defTabSz="931774">
              <a:defRPr/>
            </a:pPr>
            <a:fld id="{7E97AB57-59F1-46E0-A2C0-2A017AFA3F25}" type="slidenum">
              <a:rPr lang="en-CA">
                <a:solidFill>
                  <a:prstClr val="black"/>
                </a:solidFill>
                <a:latin typeface="Calibri"/>
              </a:rPr>
              <a:pPr defTabSz="931774">
                <a:defRPr/>
              </a:pPr>
              <a:t>1</a:t>
            </a:fld>
            <a:endParaRPr lang="en-CA" dirty="0">
              <a:solidFill>
                <a:prstClr val="black"/>
              </a:solidFill>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defTabSz="931774">
              <a:defRPr/>
            </a:pPr>
            <a:fld id="{7E97AB57-59F1-46E0-A2C0-2A017AFA3F25}" type="slidenum">
              <a:rPr lang="en-CA">
                <a:solidFill>
                  <a:prstClr val="black"/>
                </a:solidFill>
                <a:latin typeface="Calibri"/>
              </a:rPr>
              <a:pPr defTabSz="931774">
                <a:defRPr/>
              </a:pPr>
              <a:t>2</a:t>
            </a:fld>
            <a:endParaRPr lang="en-CA" dirty="0">
              <a:solidFill>
                <a:prstClr val="black"/>
              </a:solidFill>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2014 Chile Labor Law 20.786 addresses the employment conditions of private house workers. It specifies that domestic workers must be covered by a contractual relation between the domestic worker and the home that is hiring her/him. The contract specifies the conditions related to work hours, salary, schedule, working days and holidays. The employer must register the contract, personally or online, with the national Labour Authority. Working hours per week are limited to a maximum of 45 hours and overtime to 15 hours a week.</a:t>
            </a:r>
          </a:p>
        </p:txBody>
      </p:sp>
      <p:sp>
        <p:nvSpPr>
          <p:cNvPr id="4" name="Slide Number Placeholder 3"/>
          <p:cNvSpPr>
            <a:spLocks noGrp="1"/>
          </p:cNvSpPr>
          <p:nvPr>
            <p:ph type="sldNum" sz="quarter" idx="5"/>
          </p:nvPr>
        </p:nvSpPr>
        <p:spPr/>
        <p:txBody>
          <a:bodyPr/>
          <a:lstStyle/>
          <a:p>
            <a:fld id="{AD0A4E5D-1764-4B3B-9E71-CEC9835C5E3A}" type="slidenum">
              <a:rPr lang="en-US" smtClean="0"/>
              <a:t>11</a:t>
            </a:fld>
            <a:endParaRPr lang="en-US" dirty="0"/>
          </a:p>
        </p:txBody>
      </p:sp>
    </p:spTree>
    <p:extLst>
      <p:ext uri="{BB962C8B-B14F-4D97-AF65-F5344CB8AC3E}">
        <p14:creationId xmlns:p14="http://schemas.microsoft.com/office/powerpoint/2010/main" val="7644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223224BB-BF42-49F7-BB48-0ACC74B3F008}" type="datetimeFigureOut">
              <a:rPr lang="en-US" smtClean="0"/>
              <a:pPr/>
              <a:t>10/10/2024</a:t>
            </a:fld>
            <a:endParaRPr lang="en-CA" dirty="0"/>
          </a:p>
        </p:txBody>
      </p:sp>
      <p:sp>
        <p:nvSpPr>
          <p:cNvPr id="17" name="Footer Placeholder 16"/>
          <p:cNvSpPr>
            <a:spLocks noGrp="1"/>
          </p:cNvSpPr>
          <p:nvPr>
            <p:ph type="ftr" sz="quarter" idx="11"/>
          </p:nvPr>
        </p:nvSpPr>
        <p:spPr>
          <a:xfrm>
            <a:off x="2780524" y="236539"/>
            <a:ext cx="7823200" cy="365125"/>
          </a:xfrm>
        </p:spPr>
        <p:txBody>
          <a:bodyPr/>
          <a:lstStyle>
            <a:lvl1pPr algn="r">
              <a:defRPr>
                <a:solidFill>
                  <a:schemeClr val="tx2"/>
                </a:solidFill>
              </a:defRPr>
            </a:lvl1pPr>
          </a:lstStyle>
          <a:p>
            <a:endParaRPr lang="en-CA" dirty="0"/>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B7E0ECE3-3A35-4957-AFE0-AB829C92302C}" type="slidenum">
              <a:rPr lang="en-CA" smtClean="0"/>
              <a:pPr/>
              <a:t>‹#›</a:t>
            </a:fld>
            <a:endParaRPr lang="en-CA" dirty="0"/>
          </a:p>
        </p:txBody>
      </p:sp>
    </p:spTree>
    <p:extLst>
      <p:ext uri="{BB962C8B-B14F-4D97-AF65-F5344CB8AC3E}">
        <p14:creationId xmlns:p14="http://schemas.microsoft.com/office/powerpoint/2010/main" val="146103796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3224BB-BF42-49F7-BB48-0ACC74B3F008}" type="datetimeFigureOut">
              <a:rPr lang="en-US" smtClean="0"/>
              <a:pPr/>
              <a:t>10/10/2024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B7E0ECE3-3A35-4957-AFE0-AB829C92302C}" type="slidenum">
              <a:rPr lang="en-CA" smtClean="0"/>
              <a:pPr/>
              <a:t>‹#›</a:t>
            </a:fld>
            <a:endParaRPr lang="en-CA" dirty="0"/>
          </a:p>
        </p:txBody>
      </p:sp>
    </p:spTree>
    <p:extLst>
      <p:ext uri="{BB962C8B-B14F-4D97-AF65-F5344CB8AC3E}">
        <p14:creationId xmlns:p14="http://schemas.microsoft.com/office/powerpoint/2010/main" val="301224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1"/>
            <a:ext cx="27432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737600" y="6248403"/>
            <a:ext cx="2946400" cy="365125"/>
          </a:xfrm>
        </p:spPr>
        <p:txBody>
          <a:bodyPr/>
          <a:lstStyle/>
          <a:p>
            <a:fld id="{223224BB-BF42-49F7-BB48-0ACC74B3F008}" type="datetimeFigureOut">
              <a:rPr lang="en-US" smtClean="0"/>
              <a:pPr/>
              <a:t>10/10/2024</a:t>
            </a:fld>
            <a:endParaRPr lang="en-CA" dirty="0"/>
          </a:p>
        </p:txBody>
      </p:sp>
      <p:sp>
        <p:nvSpPr>
          <p:cNvPr id="5" name="Footer Placeholder 4"/>
          <p:cNvSpPr>
            <a:spLocks noGrp="1"/>
          </p:cNvSpPr>
          <p:nvPr>
            <p:ph type="ftr" sz="quarter" idx="11"/>
          </p:nvPr>
        </p:nvSpPr>
        <p:spPr>
          <a:xfrm>
            <a:off x="609602" y="6248208"/>
            <a:ext cx="7431311" cy="365125"/>
          </a:xfrm>
        </p:spPr>
        <p:txBody>
          <a:bodyPr/>
          <a:lstStyle/>
          <a:p>
            <a:endParaRPr lang="en-CA" dirty="0"/>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6" name="Slide Number Placeholder 5"/>
          <p:cNvSpPr>
            <a:spLocks noGrp="1"/>
          </p:cNvSpPr>
          <p:nvPr>
            <p:ph type="sldNum" sz="quarter" idx="12"/>
          </p:nvPr>
        </p:nvSpPr>
        <p:spPr>
          <a:xfrm rot="5400000">
            <a:off x="8075084" y="103716"/>
            <a:ext cx="533400" cy="325968"/>
          </a:xfrm>
        </p:spPr>
        <p:txBody>
          <a:bodyPr/>
          <a:lstStyle/>
          <a:p>
            <a:fld id="{B7E0ECE3-3A35-4957-AFE0-AB829C92302C}" type="slidenum">
              <a:rPr lang="en-CA" smtClean="0"/>
              <a:pPr/>
              <a:t>‹#›</a:t>
            </a:fld>
            <a:endParaRPr lang="en-CA" dirty="0"/>
          </a:p>
        </p:txBody>
      </p:sp>
    </p:spTree>
    <p:extLst>
      <p:ext uri="{BB962C8B-B14F-4D97-AF65-F5344CB8AC3E}">
        <p14:creationId xmlns:p14="http://schemas.microsoft.com/office/powerpoint/2010/main" val="98992836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A0D08-FFEA-4F06-9E88-7EF0497639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BD1204-33E0-43F9-A822-6949EF79D6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B05BC8-187B-4A5C-8F53-1E14785BD62E}"/>
              </a:ext>
            </a:extLst>
          </p:cNvPr>
          <p:cNvSpPr>
            <a:spLocks noGrp="1"/>
          </p:cNvSpPr>
          <p:nvPr>
            <p:ph type="dt" sz="half" idx="10"/>
          </p:nvPr>
        </p:nvSpPr>
        <p:spPr/>
        <p:txBody>
          <a:bodyPr/>
          <a:lstStyle/>
          <a:p>
            <a:fld id="{C10FDC90-310B-4279-9C9A-36D4A48A084D}" type="datetimeFigureOut">
              <a:rPr lang="en-US" smtClean="0"/>
              <a:t>10/10/2024</a:t>
            </a:fld>
            <a:endParaRPr lang="en-US" dirty="0"/>
          </a:p>
        </p:txBody>
      </p:sp>
      <p:sp>
        <p:nvSpPr>
          <p:cNvPr id="5" name="Footer Placeholder 4">
            <a:extLst>
              <a:ext uri="{FF2B5EF4-FFF2-40B4-BE49-F238E27FC236}">
                <a16:creationId xmlns:a16="http://schemas.microsoft.com/office/drawing/2014/main" id="{701B4BFF-90DD-4659-94AA-7C2673A390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928242-65F6-49FB-8C48-0C7A5BAEA174}"/>
              </a:ext>
            </a:extLst>
          </p:cNvPr>
          <p:cNvSpPr>
            <a:spLocks noGrp="1"/>
          </p:cNvSpPr>
          <p:nvPr>
            <p:ph type="sldNum" sz="quarter" idx="12"/>
          </p:nvPr>
        </p:nvSpPr>
        <p:spPr/>
        <p:txBody>
          <a:bodyPr/>
          <a:lstStyle/>
          <a:p>
            <a:fld id="{74DBC96F-D058-4978-B714-C2F9EC9235B9}" type="slidenum">
              <a:rPr lang="en-US" smtClean="0"/>
              <a:t>‹#›</a:t>
            </a:fld>
            <a:endParaRPr lang="en-US" dirty="0"/>
          </a:p>
        </p:txBody>
      </p:sp>
    </p:spTree>
    <p:extLst>
      <p:ext uri="{BB962C8B-B14F-4D97-AF65-F5344CB8AC3E}">
        <p14:creationId xmlns:p14="http://schemas.microsoft.com/office/powerpoint/2010/main" val="778172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25E50-B70F-4A27-9F6E-236C624CE8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869724-9A7C-4622-871A-0F336FEA3C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15C5AD-7672-430D-B001-4ECD8D3CCFE5}"/>
              </a:ext>
            </a:extLst>
          </p:cNvPr>
          <p:cNvSpPr>
            <a:spLocks noGrp="1"/>
          </p:cNvSpPr>
          <p:nvPr>
            <p:ph type="dt" sz="half" idx="10"/>
          </p:nvPr>
        </p:nvSpPr>
        <p:spPr/>
        <p:txBody>
          <a:bodyPr/>
          <a:lstStyle/>
          <a:p>
            <a:fld id="{C10FDC90-310B-4279-9C9A-36D4A48A084D}" type="datetimeFigureOut">
              <a:rPr lang="en-US" smtClean="0"/>
              <a:t>10/10/2024</a:t>
            </a:fld>
            <a:endParaRPr lang="en-US" dirty="0"/>
          </a:p>
        </p:txBody>
      </p:sp>
      <p:sp>
        <p:nvSpPr>
          <p:cNvPr id="5" name="Footer Placeholder 4">
            <a:extLst>
              <a:ext uri="{FF2B5EF4-FFF2-40B4-BE49-F238E27FC236}">
                <a16:creationId xmlns:a16="http://schemas.microsoft.com/office/drawing/2014/main" id="{5C8486D6-5B9E-4C79-ADF8-D643140C30E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4F687D-0A68-4048-AC7D-80380CCBBD2D}"/>
              </a:ext>
            </a:extLst>
          </p:cNvPr>
          <p:cNvSpPr>
            <a:spLocks noGrp="1"/>
          </p:cNvSpPr>
          <p:nvPr>
            <p:ph type="sldNum" sz="quarter" idx="12"/>
          </p:nvPr>
        </p:nvSpPr>
        <p:spPr/>
        <p:txBody>
          <a:bodyPr/>
          <a:lstStyle/>
          <a:p>
            <a:fld id="{74DBC96F-D058-4978-B714-C2F9EC9235B9}" type="slidenum">
              <a:rPr lang="en-US" smtClean="0"/>
              <a:t>‹#›</a:t>
            </a:fld>
            <a:endParaRPr lang="en-US" dirty="0"/>
          </a:p>
        </p:txBody>
      </p:sp>
    </p:spTree>
    <p:extLst>
      <p:ext uri="{BB962C8B-B14F-4D97-AF65-F5344CB8AC3E}">
        <p14:creationId xmlns:p14="http://schemas.microsoft.com/office/powerpoint/2010/main" val="4049370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3C3FE-6457-40AB-8AF3-F1ACBC5820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CCD76C-BDB0-4C71-9189-1FE144EEDD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2650CD1-8A18-424E-91BA-B37097DAAE7E}"/>
              </a:ext>
            </a:extLst>
          </p:cNvPr>
          <p:cNvSpPr>
            <a:spLocks noGrp="1"/>
          </p:cNvSpPr>
          <p:nvPr>
            <p:ph type="dt" sz="half" idx="10"/>
          </p:nvPr>
        </p:nvSpPr>
        <p:spPr/>
        <p:txBody>
          <a:bodyPr/>
          <a:lstStyle/>
          <a:p>
            <a:fld id="{C10FDC90-310B-4279-9C9A-36D4A48A084D}" type="datetimeFigureOut">
              <a:rPr lang="en-US" smtClean="0"/>
              <a:t>10/10/2024</a:t>
            </a:fld>
            <a:endParaRPr lang="en-US" dirty="0"/>
          </a:p>
        </p:txBody>
      </p:sp>
      <p:sp>
        <p:nvSpPr>
          <p:cNvPr id="5" name="Footer Placeholder 4">
            <a:extLst>
              <a:ext uri="{FF2B5EF4-FFF2-40B4-BE49-F238E27FC236}">
                <a16:creationId xmlns:a16="http://schemas.microsoft.com/office/drawing/2014/main" id="{5F8978F1-3D85-4FDB-82D8-D2A6B9AFB8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5930EB-2345-491D-9EDC-B8F192FCAA3F}"/>
              </a:ext>
            </a:extLst>
          </p:cNvPr>
          <p:cNvSpPr>
            <a:spLocks noGrp="1"/>
          </p:cNvSpPr>
          <p:nvPr>
            <p:ph type="sldNum" sz="quarter" idx="12"/>
          </p:nvPr>
        </p:nvSpPr>
        <p:spPr/>
        <p:txBody>
          <a:bodyPr/>
          <a:lstStyle/>
          <a:p>
            <a:fld id="{74DBC96F-D058-4978-B714-C2F9EC9235B9}" type="slidenum">
              <a:rPr lang="en-US" smtClean="0"/>
              <a:t>‹#›</a:t>
            </a:fld>
            <a:endParaRPr lang="en-US" dirty="0"/>
          </a:p>
        </p:txBody>
      </p:sp>
    </p:spTree>
    <p:extLst>
      <p:ext uri="{BB962C8B-B14F-4D97-AF65-F5344CB8AC3E}">
        <p14:creationId xmlns:p14="http://schemas.microsoft.com/office/powerpoint/2010/main" val="3294712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36037-9F89-45B5-9D59-5FC5CCD8E9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5E2413-8A4B-410E-9AAF-20508826C3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E1B4E8-4F81-41F7-A207-EAA26292972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5B5985-F5F3-4350-AC2E-1EA132D943F4}"/>
              </a:ext>
            </a:extLst>
          </p:cNvPr>
          <p:cNvSpPr>
            <a:spLocks noGrp="1"/>
          </p:cNvSpPr>
          <p:nvPr>
            <p:ph type="dt" sz="half" idx="10"/>
          </p:nvPr>
        </p:nvSpPr>
        <p:spPr/>
        <p:txBody>
          <a:bodyPr/>
          <a:lstStyle/>
          <a:p>
            <a:fld id="{C10FDC90-310B-4279-9C9A-36D4A48A084D}" type="datetimeFigureOut">
              <a:rPr lang="en-US" smtClean="0"/>
              <a:t>10/10/2024</a:t>
            </a:fld>
            <a:endParaRPr lang="en-US" dirty="0"/>
          </a:p>
        </p:txBody>
      </p:sp>
      <p:sp>
        <p:nvSpPr>
          <p:cNvPr id="6" name="Footer Placeholder 5">
            <a:extLst>
              <a:ext uri="{FF2B5EF4-FFF2-40B4-BE49-F238E27FC236}">
                <a16:creationId xmlns:a16="http://schemas.microsoft.com/office/drawing/2014/main" id="{3BE95208-C59F-4D0F-9DF8-467231F9528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8908B95-58C9-4789-81D1-023505F6EF7F}"/>
              </a:ext>
            </a:extLst>
          </p:cNvPr>
          <p:cNvSpPr>
            <a:spLocks noGrp="1"/>
          </p:cNvSpPr>
          <p:nvPr>
            <p:ph type="sldNum" sz="quarter" idx="12"/>
          </p:nvPr>
        </p:nvSpPr>
        <p:spPr/>
        <p:txBody>
          <a:bodyPr/>
          <a:lstStyle/>
          <a:p>
            <a:fld id="{74DBC96F-D058-4978-B714-C2F9EC9235B9}" type="slidenum">
              <a:rPr lang="en-US" smtClean="0"/>
              <a:t>‹#›</a:t>
            </a:fld>
            <a:endParaRPr lang="en-US" dirty="0"/>
          </a:p>
        </p:txBody>
      </p:sp>
    </p:spTree>
    <p:extLst>
      <p:ext uri="{BB962C8B-B14F-4D97-AF65-F5344CB8AC3E}">
        <p14:creationId xmlns:p14="http://schemas.microsoft.com/office/powerpoint/2010/main" val="2377996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71766-A386-41D5-9FBA-8EA93D0E5A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A95E9A-2558-429A-9E47-9F7411D6AD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B504084-8711-4614-8E31-31D2EE8A26A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D65482-3233-422F-A525-56CFA4BBE1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19DAAE4-D364-4AC0-AAB1-1272EBCF33C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8238D7-C64B-4ADE-BC6C-C50BF264FDFB}"/>
              </a:ext>
            </a:extLst>
          </p:cNvPr>
          <p:cNvSpPr>
            <a:spLocks noGrp="1"/>
          </p:cNvSpPr>
          <p:nvPr>
            <p:ph type="dt" sz="half" idx="10"/>
          </p:nvPr>
        </p:nvSpPr>
        <p:spPr/>
        <p:txBody>
          <a:bodyPr/>
          <a:lstStyle/>
          <a:p>
            <a:fld id="{C10FDC90-310B-4279-9C9A-36D4A48A084D}" type="datetimeFigureOut">
              <a:rPr lang="en-US" smtClean="0"/>
              <a:t>10/10/2024</a:t>
            </a:fld>
            <a:endParaRPr lang="en-US" dirty="0"/>
          </a:p>
        </p:txBody>
      </p:sp>
      <p:sp>
        <p:nvSpPr>
          <p:cNvPr id="8" name="Footer Placeholder 7">
            <a:extLst>
              <a:ext uri="{FF2B5EF4-FFF2-40B4-BE49-F238E27FC236}">
                <a16:creationId xmlns:a16="http://schemas.microsoft.com/office/drawing/2014/main" id="{623E465B-6577-4022-8140-0E8CE534784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695C595-81D5-4AD0-8C6F-38920EDEDE85}"/>
              </a:ext>
            </a:extLst>
          </p:cNvPr>
          <p:cNvSpPr>
            <a:spLocks noGrp="1"/>
          </p:cNvSpPr>
          <p:nvPr>
            <p:ph type="sldNum" sz="quarter" idx="12"/>
          </p:nvPr>
        </p:nvSpPr>
        <p:spPr/>
        <p:txBody>
          <a:bodyPr/>
          <a:lstStyle/>
          <a:p>
            <a:fld id="{74DBC96F-D058-4978-B714-C2F9EC9235B9}" type="slidenum">
              <a:rPr lang="en-US" smtClean="0"/>
              <a:t>‹#›</a:t>
            </a:fld>
            <a:endParaRPr lang="en-US" dirty="0"/>
          </a:p>
        </p:txBody>
      </p:sp>
    </p:spTree>
    <p:extLst>
      <p:ext uri="{BB962C8B-B14F-4D97-AF65-F5344CB8AC3E}">
        <p14:creationId xmlns:p14="http://schemas.microsoft.com/office/powerpoint/2010/main" val="3394272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3DCD0-F744-4F7D-A8B0-DD4DFAC6B1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16C01C-D915-4D42-8965-87694BEFC172}"/>
              </a:ext>
            </a:extLst>
          </p:cNvPr>
          <p:cNvSpPr>
            <a:spLocks noGrp="1"/>
          </p:cNvSpPr>
          <p:nvPr>
            <p:ph type="dt" sz="half" idx="10"/>
          </p:nvPr>
        </p:nvSpPr>
        <p:spPr/>
        <p:txBody>
          <a:bodyPr/>
          <a:lstStyle/>
          <a:p>
            <a:fld id="{C10FDC90-310B-4279-9C9A-36D4A48A084D}" type="datetimeFigureOut">
              <a:rPr lang="en-US" smtClean="0"/>
              <a:t>10/10/2024</a:t>
            </a:fld>
            <a:endParaRPr lang="en-US" dirty="0"/>
          </a:p>
        </p:txBody>
      </p:sp>
      <p:sp>
        <p:nvSpPr>
          <p:cNvPr id="4" name="Footer Placeholder 3">
            <a:extLst>
              <a:ext uri="{FF2B5EF4-FFF2-40B4-BE49-F238E27FC236}">
                <a16:creationId xmlns:a16="http://schemas.microsoft.com/office/drawing/2014/main" id="{31102893-34D6-482E-974A-C249D96BA4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F5F1076-B90B-4717-B2BB-235FC2E83A88}"/>
              </a:ext>
            </a:extLst>
          </p:cNvPr>
          <p:cNvSpPr>
            <a:spLocks noGrp="1"/>
          </p:cNvSpPr>
          <p:nvPr>
            <p:ph type="sldNum" sz="quarter" idx="12"/>
          </p:nvPr>
        </p:nvSpPr>
        <p:spPr/>
        <p:txBody>
          <a:bodyPr/>
          <a:lstStyle/>
          <a:p>
            <a:fld id="{74DBC96F-D058-4978-B714-C2F9EC9235B9}" type="slidenum">
              <a:rPr lang="en-US" smtClean="0"/>
              <a:t>‹#›</a:t>
            </a:fld>
            <a:endParaRPr lang="en-US" dirty="0"/>
          </a:p>
        </p:txBody>
      </p:sp>
    </p:spTree>
    <p:extLst>
      <p:ext uri="{BB962C8B-B14F-4D97-AF65-F5344CB8AC3E}">
        <p14:creationId xmlns:p14="http://schemas.microsoft.com/office/powerpoint/2010/main" val="5581111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B3DCD3-E9AF-4F3E-8628-A9B62141E460}"/>
              </a:ext>
            </a:extLst>
          </p:cNvPr>
          <p:cNvSpPr>
            <a:spLocks noGrp="1"/>
          </p:cNvSpPr>
          <p:nvPr>
            <p:ph type="dt" sz="half" idx="10"/>
          </p:nvPr>
        </p:nvSpPr>
        <p:spPr/>
        <p:txBody>
          <a:bodyPr/>
          <a:lstStyle/>
          <a:p>
            <a:fld id="{C10FDC90-310B-4279-9C9A-36D4A48A084D}" type="datetimeFigureOut">
              <a:rPr lang="en-US" smtClean="0"/>
              <a:t>10/10/2024</a:t>
            </a:fld>
            <a:endParaRPr lang="en-US" dirty="0"/>
          </a:p>
        </p:txBody>
      </p:sp>
      <p:sp>
        <p:nvSpPr>
          <p:cNvPr id="3" name="Footer Placeholder 2">
            <a:extLst>
              <a:ext uri="{FF2B5EF4-FFF2-40B4-BE49-F238E27FC236}">
                <a16:creationId xmlns:a16="http://schemas.microsoft.com/office/drawing/2014/main" id="{ACE3931E-E70D-4295-871E-A24575BE479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8BFCF32-1ECD-441B-B75A-57D603AF311E}"/>
              </a:ext>
            </a:extLst>
          </p:cNvPr>
          <p:cNvSpPr>
            <a:spLocks noGrp="1"/>
          </p:cNvSpPr>
          <p:nvPr>
            <p:ph type="sldNum" sz="quarter" idx="12"/>
          </p:nvPr>
        </p:nvSpPr>
        <p:spPr/>
        <p:txBody>
          <a:bodyPr/>
          <a:lstStyle/>
          <a:p>
            <a:fld id="{74DBC96F-D058-4978-B714-C2F9EC9235B9}" type="slidenum">
              <a:rPr lang="en-US" smtClean="0"/>
              <a:t>‹#›</a:t>
            </a:fld>
            <a:endParaRPr lang="en-US" dirty="0"/>
          </a:p>
        </p:txBody>
      </p:sp>
    </p:spTree>
    <p:extLst>
      <p:ext uri="{BB962C8B-B14F-4D97-AF65-F5344CB8AC3E}">
        <p14:creationId xmlns:p14="http://schemas.microsoft.com/office/powerpoint/2010/main" val="30732670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44E3E-3526-4163-BCF5-7CA7B3F9A0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A42C30-3BDB-40F9-9FFD-79BA1BD54B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357F829-E4FF-4673-A9C5-06DED83420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36B090-B631-4ECC-A041-CFC511C02B39}"/>
              </a:ext>
            </a:extLst>
          </p:cNvPr>
          <p:cNvSpPr>
            <a:spLocks noGrp="1"/>
          </p:cNvSpPr>
          <p:nvPr>
            <p:ph type="dt" sz="half" idx="10"/>
          </p:nvPr>
        </p:nvSpPr>
        <p:spPr/>
        <p:txBody>
          <a:bodyPr/>
          <a:lstStyle/>
          <a:p>
            <a:fld id="{C10FDC90-310B-4279-9C9A-36D4A48A084D}" type="datetimeFigureOut">
              <a:rPr lang="en-US" smtClean="0"/>
              <a:t>10/10/2024</a:t>
            </a:fld>
            <a:endParaRPr lang="en-US" dirty="0"/>
          </a:p>
        </p:txBody>
      </p:sp>
      <p:sp>
        <p:nvSpPr>
          <p:cNvPr id="6" name="Footer Placeholder 5">
            <a:extLst>
              <a:ext uri="{FF2B5EF4-FFF2-40B4-BE49-F238E27FC236}">
                <a16:creationId xmlns:a16="http://schemas.microsoft.com/office/drawing/2014/main" id="{C600E910-79C6-49D7-BF6B-DB669EDD19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985F53-2504-42CC-B21D-DDF07644FC05}"/>
              </a:ext>
            </a:extLst>
          </p:cNvPr>
          <p:cNvSpPr>
            <a:spLocks noGrp="1"/>
          </p:cNvSpPr>
          <p:nvPr>
            <p:ph type="sldNum" sz="quarter" idx="12"/>
          </p:nvPr>
        </p:nvSpPr>
        <p:spPr/>
        <p:txBody>
          <a:bodyPr/>
          <a:lstStyle/>
          <a:p>
            <a:fld id="{74DBC96F-D058-4978-B714-C2F9EC9235B9}" type="slidenum">
              <a:rPr lang="en-US" smtClean="0"/>
              <a:t>‹#›</a:t>
            </a:fld>
            <a:endParaRPr lang="en-US" dirty="0"/>
          </a:p>
        </p:txBody>
      </p:sp>
    </p:spTree>
    <p:extLst>
      <p:ext uri="{BB962C8B-B14F-4D97-AF65-F5344CB8AC3E}">
        <p14:creationId xmlns:p14="http://schemas.microsoft.com/office/powerpoint/2010/main" val="1817137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223224BB-BF42-49F7-BB48-0ACC74B3F008}" type="datetimeFigureOut">
              <a:rPr lang="en-US" smtClean="0"/>
              <a:pPr/>
              <a:t>10/10/2024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7E0ECE3-3A35-4957-AFE0-AB829C92302C}" type="slidenum">
              <a:rPr lang="en-CA" smtClean="0"/>
              <a:pPr/>
              <a:t>‹#›</a:t>
            </a:fld>
            <a:endParaRPr lang="en-CA" dirty="0"/>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8559682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2DB64-37EB-4C5C-88FE-C968E0E18E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F81490E-DCF0-4FA1-92AA-6301DDE9AB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7862030-8DD2-4516-87B2-542F6FEA6E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C0A553C-CC54-416F-822A-4853C85EB2CB}"/>
              </a:ext>
            </a:extLst>
          </p:cNvPr>
          <p:cNvSpPr>
            <a:spLocks noGrp="1"/>
          </p:cNvSpPr>
          <p:nvPr>
            <p:ph type="dt" sz="half" idx="10"/>
          </p:nvPr>
        </p:nvSpPr>
        <p:spPr/>
        <p:txBody>
          <a:bodyPr/>
          <a:lstStyle/>
          <a:p>
            <a:fld id="{C10FDC90-310B-4279-9C9A-36D4A48A084D}" type="datetimeFigureOut">
              <a:rPr lang="en-US" smtClean="0"/>
              <a:t>10/10/2024</a:t>
            </a:fld>
            <a:endParaRPr lang="en-US" dirty="0"/>
          </a:p>
        </p:txBody>
      </p:sp>
      <p:sp>
        <p:nvSpPr>
          <p:cNvPr id="6" name="Footer Placeholder 5">
            <a:extLst>
              <a:ext uri="{FF2B5EF4-FFF2-40B4-BE49-F238E27FC236}">
                <a16:creationId xmlns:a16="http://schemas.microsoft.com/office/drawing/2014/main" id="{5F36D6D1-F308-4B8D-AF9D-2603D12AF52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5B6303-D87A-4EAC-99D8-7A8897B94A3C}"/>
              </a:ext>
            </a:extLst>
          </p:cNvPr>
          <p:cNvSpPr>
            <a:spLocks noGrp="1"/>
          </p:cNvSpPr>
          <p:nvPr>
            <p:ph type="sldNum" sz="quarter" idx="12"/>
          </p:nvPr>
        </p:nvSpPr>
        <p:spPr/>
        <p:txBody>
          <a:bodyPr/>
          <a:lstStyle/>
          <a:p>
            <a:fld id="{74DBC96F-D058-4978-B714-C2F9EC9235B9}" type="slidenum">
              <a:rPr lang="en-US" smtClean="0"/>
              <a:t>‹#›</a:t>
            </a:fld>
            <a:endParaRPr lang="en-US" dirty="0"/>
          </a:p>
        </p:txBody>
      </p:sp>
    </p:spTree>
    <p:extLst>
      <p:ext uri="{BB962C8B-B14F-4D97-AF65-F5344CB8AC3E}">
        <p14:creationId xmlns:p14="http://schemas.microsoft.com/office/powerpoint/2010/main" val="15149704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B5307-599E-4CC1-A489-A1B808EFC5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57A83EF-BD33-4622-84C9-D5A43399CAB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4DFF14-8A2B-49FF-A4AF-3038F69FDC1C}"/>
              </a:ext>
            </a:extLst>
          </p:cNvPr>
          <p:cNvSpPr>
            <a:spLocks noGrp="1"/>
          </p:cNvSpPr>
          <p:nvPr>
            <p:ph type="dt" sz="half" idx="10"/>
          </p:nvPr>
        </p:nvSpPr>
        <p:spPr/>
        <p:txBody>
          <a:bodyPr/>
          <a:lstStyle/>
          <a:p>
            <a:fld id="{C10FDC90-310B-4279-9C9A-36D4A48A084D}" type="datetimeFigureOut">
              <a:rPr lang="en-US" smtClean="0"/>
              <a:t>10/10/2024</a:t>
            </a:fld>
            <a:endParaRPr lang="en-US" dirty="0"/>
          </a:p>
        </p:txBody>
      </p:sp>
      <p:sp>
        <p:nvSpPr>
          <p:cNvPr id="5" name="Footer Placeholder 4">
            <a:extLst>
              <a:ext uri="{FF2B5EF4-FFF2-40B4-BE49-F238E27FC236}">
                <a16:creationId xmlns:a16="http://schemas.microsoft.com/office/drawing/2014/main" id="{50AE4459-D796-4C8D-95C6-EB8A6B5371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DC20890-F9A9-48C2-A4B3-1C3F641DAE6A}"/>
              </a:ext>
            </a:extLst>
          </p:cNvPr>
          <p:cNvSpPr>
            <a:spLocks noGrp="1"/>
          </p:cNvSpPr>
          <p:nvPr>
            <p:ph type="sldNum" sz="quarter" idx="12"/>
          </p:nvPr>
        </p:nvSpPr>
        <p:spPr/>
        <p:txBody>
          <a:bodyPr/>
          <a:lstStyle/>
          <a:p>
            <a:fld id="{74DBC96F-D058-4978-B714-C2F9EC9235B9}" type="slidenum">
              <a:rPr lang="en-US" smtClean="0"/>
              <a:t>‹#›</a:t>
            </a:fld>
            <a:endParaRPr lang="en-US" dirty="0"/>
          </a:p>
        </p:txBody>
      </p:sp>
    </p:spTree>
    <p:extLst>
      <p:ext uri="{BB962C8B-B14F-4D97-AF65-F5344CB8AC3E}">
        <p14:creationId xmlns:p14="http://schemas.microsoft.com/office/powerpoint/2010/main" val="2081195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46D372-96CB-4C4C-8D7E-EDDD83130E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DBF94F-46F0-4EE9-9C4C-0CB9635578E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A8EC8-627D-4FAC-97FE-382E31C50A8A}"/>
              </a:ext>
            </a:extLst>
          </p:cNvPr>
          <p:cNvSpPr>
            <a:spLocks noGrp="1"/>
          </p:cNvSpPr>
          <p:nvPr>
            <p:ph type="dt" sz="half" idx="10"/>
          </p:nvPr>
        </p:nvSpPr>
        <p:spPr/>
        <p:txBody>
          <a:bodyPr/>
          <a:lstStyle/>
          <a:p>
            <a:fld id="{C10FDC90-310B-4279-9C9A-36D4A48A084D}" type="datetimeFigureOut">
              <a:rPr lang="en-US" smtClean="0"/>
              <a:t>10/10/2024</a:t>
            </a:fld>
            <a:endParaRPr lang="en-US" dirty="0"/>
          </a:p>
        </p:txBody>
      </p:sp>
      <p:sp>
        <p:nvSpPr>
          <p:cNvPr id="5" name="Footer Placeholder 4">
            <a:extLst>
              <a:ext uri="{FF2B5EF4-FFF2-40B4-BE49-F238E27FC236}">
                <a16:creationId xmlns:a16="http://schemas.microsoft.com/office/drawing/2014/main" id="{F773F49E-136C-422B-8EC5-8F01125219E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76FF3FA-6D65-440C-B6A3-17F9EB6EC21B}"/>
              </a:ext>
            </a:extLst>
          </p:cNvPr>
          <p:cNvSpPr>
            <a:spLocks noGrp="1"/>
          </p:cNvSpPr>
          <p:nvPr>
            <p:ph type="sldNum" sz="quarter" idx="12"/>
          </p:nvPr>
        </p:nvSpPr>
        <p:spPr/>
        <p:txBody>
          <a:bodyPr/>
          <a:lstStyle/>
          <a:p>
            <a:fld id="{74DBC96F-D058-4978-B714-C2F9EC9235B9}" type="slidenum">
              <a:rPr lang="en-US" smtClean="0"/>
              <a:t>‹#›</a:t>
            </a:fld>
            <a:endParaRPr lang="en-US" dirty="0"/>
          </a:p>
        </p:txBody>
      </p:sp>
    </p:spTree>
    <p:extLst>
      <p:ext uri="{BB962C8B-B14F-4D97-AF65-F5344CB8AC3E}">
        <p14:creationId xmlns:p14="http://schemas.microsoft.com/office/powerpoint/2010/main" val="207953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223224BB-BF42-49F7-BB48-0ACC74B3F008}" type="datetimeFigureOut">
              <a:rPr lang="en-US" smtClean="0"/>
              <a:pPr/>
              <a:t>10/10/2024</a:t>
            </a:fld>
            <a:endParaRPr lang="en-CA" dirty="0"/>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B7E0ECE3-3A35-4957-AFE0-AB829C92302C}" type="slidenum">
              <a:rPr lang="en-CA" smtClean="0"/>
              <a:pPr/>
              <a:t>‹#›</a:t>
            </a:fld>
            <a:endParaRPr lang="en-CA" dirty="0"/>
          </a:p>
        </p:txBody>
      </p:sp>
      <p:sp>
        <p:nvSpPr>
          <p:cNvPr id="14" name="Footer Placeholder 13"/>
          <p:cNvSpPr>
            <a:spLocks noGrp="1"/>
          </p:cNvSpPr>
          <p:nvPr>
            <p:ph type="ftr" sz="quarter" idx="12"/>
          </p:nvPr>
        </p:nvSpPr>
        <p:spPr/>
        <p:txBody>
          <a:bodyPr/>
          <a:lstStyle/>
          <a:p>
            <a:endParaRPr lang="en-CA" dirty="0"/>
          </a:p>
        </p:txBody>
      </p:sp>
    </p:spTree>
    <p:extLst>
      <p:ext uri="{BB962C8B-B14F-4D97-AF65-F5344CB8AC3E}">
        <p14:creationId xmlns:p14="http://schemas.microsoft.com/office/powerpoint/2010/main" val="6005205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223224BB-BF42-49F7-BB48-0ACC74B3F008}" type="datetimeFigureOut">
              <a:rPr lang="en-US" smtClean="0"/>
              <a:pPr/>
              <a:t>10/10/2024</a:t>
            </a:fld>
            <a:endParaRPr lang="en-CA" dirty="0"/>
          </a:p>
        </p:txBody>
      </p:sp>
      <p:sp>
        <p:nvSpPr>
          <p:cNvPr id="10" name="Slide Number Placeholder 9"/>
          <p:cNvSpPr>
            <a:spLocks noGrp="1"/>
          </p:cNvSpPr>
          <p:nvPr>
            <p:ph type="sldNum" sz="quarter" idx="16"/>
          </p:nvPr>
        </p:nvSpPr>
        <p:spPr/>
        <p:txBody>
          <a:bodyPr rtlCol="0"/>
          <a:lstStyle/>
          <a:p>
            <a:fld id="{B7E0ECE3-3A35-4957-AFE0-AB829C92302C}" type="slidenum">
              <a:rPr lang="en-CA" smtClean="0"/>
              <a:pPr/>
              <a:t>‹#›</a:t>
            </a:fld>
            <a:endParaRPr lang="en-CA" dirty="0"/>
          </a:p>
        </p:txBody>
      </p:sp>
      <p:sp>
        <p:nvSpPr>
          <p:cNvPr id="12" name="Footer Placeholder 11"/>
          <p:cNvSpPr>
            <a:spLocks noGrp="1"/>
          </p:cNvSpPr>
          <p:nvPr>
            <p:ph type="ftr" sz="quarter" idx="17"/>
          </p:nvPr>
        </p:nvSpPr>
        <p:spPr/>
        <p:txBody>
          <a:bodyPr rtlCol="0"/>
          <a:lstStyle/>
          <a:p>
            <a:endParaRPr lang="en-CA" dirty="0"/>
          </a:p>
        </p:txBody>
      </p:sp>
    </p:spTree>
    <p:extLst>
      <p:ext uri="{BB962C8B-B14F-4D97-AF65-F5344CB8AC3E}">
        <p14:creationId xmlns:p14="http://schemas.microsoft.com/office/powerpoint/2010/main" val="3535829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223224BB-BF42-49F7-BB48-0ACC74B3F008}" type="datetimeFigureOut">
              <a:rPr lang="en-US" smtClean="0"/>
              <a:pPr/>
              <a:t>10/10/2024</a:t>
            </a:fld>
            <a:endParaRPr lang="en-CA" dirty="0"/>
          </a:p>
        </p:txBody>
      </p:sp>
      <p:sp>
        <p:nvSpPr>
          <p:cNvPr id="12" name="Slide Number Placeholder 11"/>
          <p:cNvSpPr>
            <a:spLocks noGrp="1"/>
          </p:cNvSpPr>
          <p:nvPr>
            <p:ph type="sldNum" sz="quarter" idx="16"/>
          </p:nvPr>
        </p:nvSpPr>
        <p:spPr/>
        <p:txBody>
          <a:bodyPr rtlCol="0"/>
          <a:lstStyle/>
          <a:p>
            <a:fld id="{B7E0ECE3-3A35-4957-AFE0-AB829C92302C}" type="slidenum">
              <a:rPr lang="en-CA" smtClean="0"/>
              <a:pPr/>
              <a:t>‹#›</a:t>
            </a:fld>
            <a:endParaRPr lang="en-CA" dirty="0"/>
          </a:p>
        </p:txBody>
      </p:sp>
      <p:sp>
        <p:nvSpPr>
          <p:cNvPr id="14" name="Footer Placeholder 13"/>
          <p:cNvSpPr>
            <a:spLocks noGrp="1"/>
          </p:cNvSpPr>
          <p:nvPr>
            <p:ph type="ftr" sz="quarter" idx="17"/>
          </p:nvPr>
        </p:nvSpPr>
        <p:spPr/>
        <p:txBody>
          <a:bodyPr rtlCol="0"/>
          <a:lstStyle/>
          <a:p>
            <a:endParaRPr lang="en-CA" dirty="0"/>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3536398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23224BB-BF42-49F7-BB48-0ACC74B3F008}" type="datetimeFigureOut">
              <a:rPr lang="en-US" smtClean="0"/>
              <a:pPr/>
              <a:t>10/10/2024</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7E0ECE3-3A35-4957-AFE0-AB829C92302C}" type="slidenum">
              <a:rPr lang="en-CA" smtClean="0"/>
              <a:pPr/>
              <a:t>‹#›</a:t>
            </a:fld>
            <a:endParaRPr lang="en-CA" dirty="0"/>
          </a:p>
        </p:txBody>
      </p:sp>
    </p:spTree>
    <p:extLst>
      <p:ext uri="{BB962C8B-B14F-4D97-AF65-F5344CB8AC3E}">
        <p14:creationId xmlns:p14="http://schemas.microsoft.com/office/powerpoint/2010/main" val="1299674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3224BB-BF42-49F7-BB48-0ACC74B3F008}" type="datetimeFigureOut">
              <a:rPr lang="en-US" smtClean="0"/>
              <a:pPr/>
              <a:t>10/10/2024</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B7E0ECE3-3A35-4957-AFE0-AB829C92302C}" type="slidenum">
              <a:rPr lang="en-CA" smtClean="0"/>
              <a:pPr/>
              <a:t>‹#›</a:t>
            </a:fld>
            <a:endParaRPr lang="en-CA" dirty="0"/>
          </a:p>
        </p:txBody>
      </p:sp>
    </p:spTree>
    <p:extLst>
      <p:ext uri="{BB962C8B-B14F-4D97-AF65-F5344CB8AC3E}">
        <p14:creationId xmlns:p14="http://schemas.microsoft.com/office/powerpoint/2010/main" val="101435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223224BB-BF42-49F7-BB48-0ACC74B3F008}" type="datetimeFigureOut">
              <a:rPr lang="en-US" smtClean="0"/>
              <a:pPr/>
              <a:t>10/10/2024</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7E0ECE3-3A35-4957-AFE0-AB829C92302C}" type="slidenum">
              <a:rPr lang="en-CA" smtClean="0"/>
              <a:pPr/>
              <a:t>‹#›</a:t>
            </a:fld>
            <a:endParaRPr lang="en-CA" dirty="0"/>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654054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Date Placeholder 11"/>
          <p:cNvSpPr>
            <a:spLocks noGrp="1"/>
          </p:cNvSpPr>
          <p:nvPr>
            <p:ph type="dt" sz="half" idx="10"/>
          </p:nvPr>
        </p:nvSpPr>
        <p:spPr>
          <a:xfrm>
            <a:off x="8331200" y="6248401"/>
            <a:ext cx="3556000" cy="365125"/>
          </a:xfrm>
        </p:spPr>
        <p:txBody>
          <a:bodyPr rtlCol="0"/>
          <a:lstStyle/>
          <a:p>
            <a:fld id="{223224BB-BF42-49F7-BB48-0ACC74B3F008}" type="datetimeFigureOut">
              <a:rPr lang="en-US" smtClean="0"/>
              <a:pPr/>
              <a:t>10/10/2024</a:t>
            </a:fld>
            <a:endParaRPr lang="en-CA" dirty="0"/>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B7E0ECE3-3A35-4957-AFE0-AB829C92302C}" type="slidenum">
              <a:rPr lang="en-CA" smtClean="0"/>
              <a:pPr/>
              <a:t>‹#›</a:t>
            </a:fld>
            <a:endParaRPr lang="en-CA" dirty="0"/>
          </a:p>
        </p:txBody>
      </p:sp>
      <p:sp>
        <p:nvSpPr>
          <p:cNvPr id="14" name="Footer Placeholder 13"/>
          <p:cNvSpPr>
            <a:spLocks noGrp="1"/>
          </p:cNvSpPr>
          <p:nvPr>
            <p:ph type="ftr" sz="quarter" idx="12"/>
          </p:nvPr>
        </p:nvSpPr>
        <p:spPr>
          <a:xfrm>
            <a:off x="2133600" y="6248207"/>
            <a:ext cx="6096000" cy="365125"/>
          </a:xfrm>
        </p:spPr>
        <p:txBody>
          <a:bodyPr rtlCol="0"/>
          <a:lstStyle/>
          <a:p>
            <a:endParaRPr lang="en-CA" dirty="0"/>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extLst>
      <p:ext uri="{BB962C8B-B14F-4D97-AF65-F5344CB8AC3E}">
        <p14:creationId xmlns:p14="http://schemas.microsoft.com/office/powerpoint/2010/main" val="164120588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223224BB-BF42-49F7-BB48-0ACC74B3F008}" type="datetimeFigureOut">
              <a:rPr lang="en-US" smtClean="0"/>
              <a:pPr/>
              <a:t>10/10/2024</a:t>
            </a:fld>
            <a:endParaRPr lang="en-CA" dirty="0"/>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endParaRPr lang="en-CA" dirty="0"/>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7E0ECE3-3A35-4957-AFE0-AB829C92302C}" type="slidenum">
              <a:rPr lang="en-CA" smtClean="0"/>
              <a:pPr/>
              <a:t>‹#›</a:t>
            </a:fld>
            <a:endParaRPr lang="en-CA" dirty="0"/>
          </a:p>
        </p:txBody>
      </p:sp>
    </p:spTree>
    <p:extLst>
      <p:ext uri="{BB962C8B-B14F-4D97-AF65-F5344CB8AC3E}">
        <p14:creationId xmlns:p14="http://schemas.microsoft.com/office/powerpoint/2010/main" val="23148014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A9CBC7-5F8A-47F1-8E6C-0AB114366D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6EA272-8C4B-444A-A021-E084CA9B9E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08B34B-5436-4D34-BAF3-D6E465CFD4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FDC90-310B-4279-9C9A-36D4A48A084D}" type="datetimeFigureOut">
              <a:rPr lang="en-US" smtClean="0"/>
              <a:t>10/10/2024</a:t>
            </a:fld>
            <a:endParaRPr lang="en-US" dirty="0"/>
          </a:p>
        </p:txBody>
      </p:sp>
      <p:sp>
        <p:nvSpPr>
          <p:cNvPr id="5" name="Footer Placeholder 4">
            <a:extLst>
              <a:ext uri="{FF2B5EF4-FFF2-40B4-BE49-F238E27FC236}">
                <a16:creationId xmlns:a16="http://schemas.microsoft.com/office/drawing/2014/main" id="{03ABD431-442D-4C94-AE81-ECBC800D6E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625627C-F767-4E6E-933D-48D8DD3B84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BC96F-D058-4978-B714-C2F9EC9235B9}" type="slidenum">
              <a:rPr lang="en-US" smtClean="0"/>
              <a:t>‹#›</a:t>
            </a:fld>
            <a:endParaRPr lang="en-US" dirty="0"/>
          </a:p>
        </p:txBody>
      </p:sp>
    </p:spTree>
    <p:extLst>
      <p:ext uri="{BB962C8B-B14F-4D97-AF65-F5344CB8AC3E}">
        <p14:creationId xmlns:p14="http://schemas.microsoft.com/office/powerpoint/2010/main" val="39116164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51348" y="2865748"/>
            <a:ext cx="8788122" cy="2508892"/>
          </a:xfrm>
        </p:spPr>
        <p:txBody>
          <a:bodyPr>
            <a:normAutofit fontScale="90000"/>
          </a:bodyPr>
          <a:lstStyle/>
          <a:p>
            <a:pPr algn="ctr"/>
            <a:r>
              <a:rPr lang="en-US" sz="3000" dirty="0">
                <a:solidFill>
                  <a:schemeClr val="bg2"/>
                </a:solidFill>
                <a:latin typeface="Times New Roman" panose="02020603050405020304" pitchFamily="18" charset="0"/>
                <a:cs typeface="Times New Roman" panose="02020603050405020304" pitchFamily="18" charset="0"/>
              </a:rPr>
              <a:t>2024 Regional Course on Informality: Definitions, Measurements, SDGs, and other Policy indicators</a:t>
            </a:r>
            <a:br>
              <a:rPr lang="en-US" sz="3000" dirty="0">
                <a:solidFill>
                  <a:schemeClr val="bg2"/>
                </a:solidFill>
                <a:latin typeface="Times New Roman" panose="02020603050405020304" pitchFamily="18" charset="0"/>
                <a:cs typeface="Times New Roman" panose="02020603050405020304" pitchFamily="18" charset="0"/>
              </a:rPr>
            </a:br>
            <a:br>
              <a:rPr lang="en-CA" sz="3600" b="1" dirty="0">
                <a:solidFill>
                  <a:schemeClr val="bg1"/>
                </a:solidFill>
                <a:latin typeface="Times New Roman" panose="02020603050405020304" pitchFamily="18" charset="0"/>
                <a:cs typeface="Times New Roman" panose="02020603050405020304" pitchFamily="18" charset="0"/>
              </a:rPr>
            </a:br>
            <a:r>
              <a:rPr lang="en-CA" sz="2400" b="1">
                <a:solidFill>
                  <a:schemeClr val="accent6">
                    <a:lumMod val="50000"/>
                  </a:schemeClr>
                </a:solidFill>
                <a:latin typeface="Times New Roman" panose="02020603050405020304" pitchFamily="18" charset="0"/>
                <a:cs typeface="Times New Roman" panose="02020603050405020304" pitchFamily="18" charset="0"/>
              </a:rPr>
              <a:t>Session 4.1 </a:t>
            </a:r>
            <a:r>
              <a:rPr lang="en-CA" sz="2400" b="1" dirty="0">
                <a:solidFill>
                  <a:schemeClr val="accent6">
                    <a:lumMod val="50000"/>
                  </a:schemeClr>
                </a:solidFill>
                <a:latin typeface="Times New Roman" panose="02020603050405020304" pitchFamily="18" charset="0"/>
                <a:cs typeface="Times New Roman" panose="02020603050405020304" pitchFamily="18" charset="0"/>
              </a:rPr>
              <a:t>- National Policies on the informal economy and implications for statistical work</a:t>
            </a:r>
          </a:p>
        </p:txBody>
      </p:sp>
      <p:pic>
        <p:nvPicPr>
          <p:cNvPr id="3" name="Picture 2" descr="new WIEGO logo (CMYK).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6410" y="325081"/>
            <a:ext cx="3865126" cy="211874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3D7F0-22A1-44CC-93E4-6934BDF4E9AD}"/>
              </a:ext>
            </a:extLst>
          </p:cNvPr>
          <p:cNvSpPr>
            <a:spLocks noGrp="1"/>
          </p:cNvSpPr>
          <p:nvPr>
            <p:ph type="title"/>
          </p:nvPr>
        </p:nvSpPr>
        <p:spPr/>
        <p:txBody>
          <a:bodyPr/>
          <a:lstStyle/>
          <a:p>
            <a:r>
              <a:rPr lang="en-US" dirty="0">
                <a:solidFill>
                  <a:srgbClr val="CCCC99">
                    <a:lumMod val="50000"/>
                  </a:srgbClr>
                </a:solidFill>
              </a:rPr>
              <a:t>Statistics on Waste Pickers (cont’d)</a:t>
            </a:r>
            <a:endParaRPr lang="en-US" dirty="0"/>
          </a:p>
        </p:txBody>
      </p:sp>
      <p:sp>
        <p:nvSpPr>
          <p:cNvPr id="3" name="Content Placeholder 2">
            <a:extLst>
              <a:ext uri="{FF2B5EF4-FFF2-40B4-BE49-F238E27FC236}">
                <a16:creationId xmlns:a16="http://schemas.microsoft.com/office/drawing/2014/main" id="{7C3953E0-B24B-4B9F-9BAB-673A72280ADB}"/>
              </a:ext>
            </a:extLst>
          </p:cNvPr>
          <p:cNvSpPr>
            <a:spLocks noGrp="1"/>
          </p:cNvSpPr>
          <p:nvPr>
            <p:ph sz="quarter" idx="1"/>
          </p:nvPr>
        </p:nvSpPr>
        <p:spPr/>
        <p:txBody>
          <a:bodyPr/>
          <a:lstStyle/>
          <a:p>
            <a:r>
              <a:rPr lang="en-US" sz="2400" dirty="0"/>
              <a:t>Generally data collection undertaken by waste picker groups and/or municipal authorities.</a:t>
            </a:r>
          </a:p>
          <a:p>
            <a:r>
              <a:rPr lang="en-US" sz="2400" dirty="0"/>
              <a:t>Pune, India: Waste pickers union founded (</a:t>
            </a:r>
            <a:r>
              <a:rPr lang="en-US" sz="2400" b="1" dirty="0"/>
              <a:t>1993</a:t>
            </a:r>
            <a:r>
              <a:rPr lang="en-US" sz="2400" dirty="0"/>
              <a:t>).  KKPKP </a:t>
            </a:r>
            <a:r>
              <a:rPr lang="en-US" sz="1800" dirty="0"/>
              <a:t>(Kagad Kach Patra Kashtakari Panchayat)</a:t>
            </a:r>
            <a:endParaRPr lang="en-US" sz="2400" dirty="0"/>
          </a:p>
          <a:p>
            <a:r>
              <a:rPr lang="en-US" sz="2400" dirty="0"/>
              <a:t>KKPKP organized a system to register its members</a:t>
            </a:r>
            <a:r>
              <a:rPr lang="en-US" sz="2400" dirty="0">
                <a:sym typeface="Wingdings" panose="05000000000000000000" pitchFamily="2" charset="2"/>
              </a:rPr>
              <a:t> I</a:t>
            </a:r>
            <a:r>
              <a:rPr lang="en-US" sz="2400" dirty="0"/>
              <a:t>nformation used by the Pune Municipal Corporation (PMC) to issue identity cards to waste pickers in </a:t>
            </a:r>
            <a:r>
              <a:rPr lang="en-US" sz="2400" b="1" dirty="0"/>
              <a:t>1996</a:t>
            </a:r>
            <a:r>
              <a:rPr lang="en-US" sz="2400" dirty="0"/>
              <a:t> </a:t>
            </a:r>
            <a:r>
              <a:rPr lang="en-US" sz="2400" dirty="0">
                <a:sym typeface="Wingdings" panose="05000000000000000000" pitchFamily="2" charset="2"/>
              </a:rPr>
              <a:t> M</a:t>
            </a:r>
            <a:r>
              <a:rPr lang="en-US" sz="2400" dirty="0"/>
              <a:t>unicipality has relied on the union to provide needed data. </a:t>
            </a:r>
          </a:p>
          <a:p>
            <a:r>
              <a:rPr lang="en-US" sz="2400" b="1" dirty="0"/>
              <a:t>2021</a:t>
            </a:r>
            <a:r>
              <a:rPr lang="en-US" sz="2400" dirty="0"/>
              <a:t>: PMC instituted process of verification of waste pickers after significant financial benefits were provided to waste pickers and/or their family members.</a:t>
            </a:r>
          </a:p>
          <a:p>
            <a:r>
              <a:rPr lang="en-US" sz="2400" dirty="0"/>
              <a:t>To supply the needed data, the union periodically collects data from the workers registered in the union database.</a:t>
            </a:r>
          </a:p>
        </p:txBody>
      </p:sp>
    </p:spTree>
    <p:extLst>
      <p:ext uri="{BB962C8B-B14F-4D97-AF65-F5344CB8AC3E}">
        <p14:creationId xmlns:p14="http://schemas.microsoft.com/office/powerpoint/2010/main" val="2479900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1F08-EAD0-4843-B379-4A18BB60A494}"/>
              </a:ext>
            </a:extLst>
          </p:cNvPr>
          <p:cNvSpPr>
            <a:spLocks noGrp="1"/>
          </p:cNvSpPr>
          <p:nvPr>
            <p:ph type="title"/>
          </p:nvPr>
        </p:nvSpPr>
        <p:spPr/>
        <p:txBody>
          <a:bodyPr/>
          <a:lstStyle/>
          <a:p>
            <a:r>
              <a:rPr lang="en-US" dirty="0"/>
              <a:t>Further examples</a:t>
            </a:r>
          </a:p>
        </p:txBody>
      </p:sp>
      <p:sp>
        <p:nvSpPr>
          <p:cNvPr id="3" name="Content Placeholder 2">
            <a:extLst>
              <a:ext uri="{FF2B5EF4-FFF2-40B4-BE49-F238E27FC236}">
                <a16:creationId xmlns:a16="http://schemas.microsoft.com/office/drawing/2014/main" id="{6C38E1BB-ECDD-4832-8B14-318734E3D072}"/>
              </a:ext>
            </a:extLst>
          </p:cNvPr>
          <p:cNvSpPr>
            <a:spLocks noGrp="1"/>
          </p:cNvSpPr>
          <p:nvPr>
            <p:ph sz="quarter" idx="1"/>
          </p:nvPr>
        </p:nvSpPr>
        <p:spPr/>
        <p:txBody>
          <a:bodyPr>
            <a:normAutofit fontScale="92500"/>
          </a:bodyPr>
          <a:lstStyle/>
          <a:p>
            <a:r>
              <a:rPr lang="en-US" sz="2800" dirty="0"/>
              <a:t>Detailed job characteristics inform policy in </a:t>
            </a:r>
            <a:r>
              <a:rPr lang="en-US" sz="2800" b="1" dirty="0"/>
              <a:t>Peru</a:t>
            </a:r>
            <a:r>
              <a:rPr lang="en-US" sz="2800" dirty="0"/>
              <a:t>: Lima market traders monthly earnings 2.3 times those of street vendors. Analysis showed much longer weekly hours for MTs.  Earnings per hour analysis </a:t>
            </a:r>
            <a:r>
              <a:rPr lang="en-US" sz="2800" dirty="0">
                <a:sym typeface="Wingdings" panose="05000000000000000000" pitchFamily="2" charset="2"/>
              </a:rPr>
              <a:t> Same average hourly earnings </a:t>
            </a:r>
            <a:r>
              <a:rPr lang="en-US" sz="1900" dirty="0">
                <a:sym typeface="Wingdings" panose="05000000000000000000" pitchFamily="2" charset="2"/>
              </a:rPr>
              <a:t>(</a:t>
            </a:r>
            <a:r>
              <a:rPr lang="en-US" sz="1500" dirty="0">
                <a:sym typeface="Wingdings" panose="05000000000000000000" pitchFamily="2" charset="2"/>
              </a:rPr>
              <a:t>Brief no. 16).</a:t>
            </a:r>
            <a:endParaRPr lang="en-US" sz="2800" dirty="0">
              <a:sym typeface="Wingdings" panose="05000000000000000000" pitchFamily="2" charset="2"/>
            </a:endParaRPr>
          </a:p>
          <a:p>
            <a:pPr lvl="1" algn="ctr">
              <a:buFont typeface="Wingdings" panose="05000000000000000000" pitchFamily="2" charset="2"/>
              <a:buChar char="à"/>
            </a:pPr>
            <a:r>
              <a:rPr lang="en-US" sz="2800" dirty="0">
                <a:sym typeface="Wingdings" panose="05000000000000000000" pitchFamily="2" charset="2"/>
              </a:rPr>
              <a:t>Assessment of “improvement” policy to convert SVs </a:t>
            </a:r>
            <a:r>
              <a:rPr lang="en-US" sz="2800">
                <a:sym typeface="Wingdings" panose="05000000000000000000" pitchFamily="2" charset="2"/>
              </a:rPr>
              <a:t>to MTs</a:t>
            </a:r>
          </a:p>
          <a:p>
            <a:pPr lvl="1" algn="ctr">
              <a:buFont typeface="Wingdings" panose="05000000000000000000" pitchFamily="2" charset="2"/>
              <a:buChar char="à"/>
            </a:pPr>
            <a:endParaRPr lang="en-US" sz="2000" dirty="0">
              <a:sym typeface="Wingdings" panose="05000000000000000000" pitchFamily="2" charset="2"/>
            </a:endParaRPr>
          </a:p>
          <a:p>
            <a:pPr>
              <a:buFont typeface="Wingdings" panose="05000000000000000000" pitchFamily="2" charset="2"/>
              <a:buChar char="q"/>
            </a:pPr>
            <a:r>
              <a:rPr lang="en-US" sz="2800" dirty="0">
                <a:sym typeface="Wingdings" panose="05000000000000000000" pitchFamily="2" charset="2"/>
              </a:rPr>
              <a:t>Differential reach of 2014 </a:t>
            </a:r>
            <a:r>
              <a:rPr lang="en-US" sz="2800" b="1" dirty="0">
                <a:sym typeface="Wingdings" panose="05000000000000000000" pitchFamily="2" charset="2"/>
              </a:rPr>
              <a:t>national</a:t>
            </a:r>
            <a:r>
              <a:rPr lang="en-US" sz="2800" dirty="0">
                <a:sym typeface="Wingdings" panose="05000000000000000000" pitchFamily="2" charset="2"/>
              </a:rPr>
              <a:t> domestic worker law in </a:t>
            </a:r>
            <a:r>
              <a:rPr lang="en-US" sz="2800" b="1" dirty="0">
                <a:sym typeface="Wingdings" panose="05000000000000000000" pitchFamily="2" charset="2"/>
              </a:rPr>
              <a:t>Chile:</a:t>
            </a:r>
            <a:r>
              <a:rPr lang="en-US" sz="2800" dirty="0">
                <a:sym typeface="Wingdings" panose="05000000000000000000" pitchFamily="2" charset="2"/>
              </a:rPr>
              <a:t>  </a:t>
            </a:r>
          </a:p>
          <a:p>
            <a:pPr lvl="1">
              <a:buFont typeface="Wingdings" panose="05000000000000000000" pitchFamily="2" charset="2"/>
              <a:buChar char="q"/>
            </a:pPr>
            <a:r>
              <a:rPr lang="en-US" sz="2800" u="sng" dirty="0">
                <a:sym typeface="Wingdings" panose="05000000000000000000" pitchFamily="2" charset="2"/>
              </a:rPr>
              <a:t>Metropolitan Santiago </a:t>
            </a:r>
            <a:r>
              <a:rPr lang="en-US" sz="2800" dirty="0">
                <a:sym typeface="Wingdings" panose="05000000000000000000" pitchFamily="2" charset="2"/>
              </a:rPr>
              <a:t>rate of informality for DWs about 27% in 2020. </a:t>
            </a:r>
          </a:p>
          <a:p>
            <a:pPr lvl="1">
              <a:buFont typeface="Wingdings" panose="05000000000000000000" pitchFamily="2" charset="2"/>
              <a:buChar char="q"/>
            </a:pPr>
            <a:r>
              <a:rPr lang="en-US" sz="2800" dirty="0">
                <a:sym typeface="Wingdings" panose="05000000000000000000" pitchFamily="2" charset="2"/>
              </a:rPr>
              <a:t>But: 38% in </a:t>
            </a:r>
            <a:r>
              <a:rPr lang="en-US" sz="2800" u="sng" dirty="0">
                <a:sym typeface="Wingdings" panose="05000000000000000000" pitchFamily="2" charset="2"/>
              </a:rPr>
              <a:t>Urban Chile</a:t>
            </a:r>
            <a:r>
              <a:rPr lang="en-US" sz="2800" dirty="0">
                <a:sym typeface="Wingdings" panose="05000000000000000000" pitchFamily="2" charset="2"/>
              </a:rPr>
              <a:t>  and 41% in </a:t>
            </a:r>
            <a:r>
              <a:rPr lang="en-US" sz="2800" u="sng" dirty="0">
                <a:sym typeface="Wingdings" panose="05000000000000000000" pitchFamily="2" charset="2"/>
              </a:rPr>
              <a:t>Chile</a:t>
            </a:r>
            <a:r>
              <a:rPr lang="en-US" sz="2800" dirty="0">
                <a:sym typeface="Wingdings" panose="05000000000000000000" pitchFamily="2" charset="2"/>
              </a:rPr>
              <a:t> as a whole</a:t>
            </a:r>
          </a:p>
          <a:p>
            <a:pPr marL="365760" lvl="1" indent="0">
              <a:buNone/>
            </a:pPr>
            <a:r>
              <a:rPr lang="en-US" sz="2800" dirty="0">
                <a:sym typeface="Wingdings" panose="05000000000000000000" pitchFamily="2" charset="2"/>
              </a:rPr>
              <a:t></a:t>
            </a:r>
            <a:r>
              <a:rPr lang="en-US" sz="2800" dirty="0"/>
              <a:t>Lack of information and/or difficulties with enforcement</a:t>
            </a:r>
          </a:p>
          <a:p>
            <a:endParaRPr lang="en-US" dirty="0"/>
          </a:p>
        </p:txBody>
      </p:sp>
    </p:spTree>
    <p:extLst>
      <p:ext uri="{BB962C8B-B14F-4D97-AF65-F5344CB8AC3E}">
        <p14:creationId xmlns:p14="http://schemas.microsoft.com/office/powerpoint/2010/main" val="3076538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a:t>Points of Departure </a:t>
            </a:r>
          </a:p>
        </p:txBody>
      </p:sp>
      <p:sp>
        <p:nvSpPr>
          <p:cNvPr id="3" name="Content Placeholder 2"/>
          <p:cNvSpPr>
            <a:spLocks noGrp="1"/>
          </p:cNvSpPr>
          <p:nvPr>
            <p:ph sz="quarter" idx="1"/>
          </p:nvPr>
        </p:nvSpPr>
        <p:spPr>
          <a:xfrm>
            <a:off x="816864" y="1600200"/>
            <a:ext cx="10108802" cy="4925144"/>
          </a:xfrm>
        </p:spPr>
        <p:txBody>
          <a:bodyPr>
            <a:noAutofit/>
          </a:bodyPr>
          <a:lstStyle/>
          <a:p>
            <a:r>
              <a:rPr lang="en-US" sz="2400" dirty="0">
                <a:latin typeface="Times New Roman" panose="02020603050405020304" pitchFamily="18" charset="0"/>
                <a:cs typeface="Times New Roman" panose="02020603050405020304" pitchFamily="18" charset="0"/>
              </a:rPr>
              <a:t>Increasing employment opportunities, improving quality of employment and raising the returns to labour = key pathways to poverty reduction and egalitarian and sustainable development  </a:t>
            </a:r>
          </a:p>
          <a:p>
            <a:r>
              <a:rPr lang="en-US" sz="2400" dirty="0">
                <a:latin typeface="Times New Roman" panose="02020603050405020304" pitchFamily="18" charset="0"/>
                <a:cs typeface="Times New Roman" panose="02020603050405020304" pitchFamily="18" charset="0"/>
              </a:rPr>
              <a:t>Quality of employment is generally lower in the informal economy than in the formal economy</a:t>
            </a:r>
          </a:p>
          <a:p>
            <a:r>
              <a:rPr lang="en-US" sz="2400" dirty="0">
                <a:latin typeface="Times New Roman" panose="02020603050405020304" pitchFamily="18" charset="0"/>
                <a:cs typeface="Times New Roman" panose="02020603050405020304" pitchFamily="18" charset="0"/>
              </a:rPr>
              <a:t>Informal, rather than formal employment, is a </a:t>
            </a:r>
            <a:r>
              <a:rPr lang="en-US" sz="2400" b="1" dirty="0">
                <a:latin typeface="Times New Roman" panose="02020603050405020304" pitchFamily="18" charset="0"/>
                <a:cs typeface="Times New Roman" panose="02020603050405020304" pitchFamily="18" charset="0"/>
              </a:rPr>
              <a:t>large</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share of employment </a:t>
            </a:r>
            <a:r>
              <a:rPr lang="en-US" sz="2400" dirty="0">
                <a:latin typeface="Times New Roman" panose="02020603050405020304" pitchFamily="18" charset="0"/>
                <a:cs typeface="Times New Roman" panose="02020603050405020304" pitchFamily="18" charset="0"/>
              </a:rPr>
              <a:t>in the </a:t>
            </a:r>
            <a:r>
              <a:rPr lang="en-US" sz="2400" b="1" dirty="0">
                <a:latin typeface="Times New Roman" panose="02020603050405020304" pitchFamily="18" charset="0"/>
                <a:cs typeface="Times New Roman" panose="02020603050405020304" pitchFamily="18" charset="0"/>
              </a:rPr>
              <a:t>Asia and Pacific</a:t>
            </a:r>
            <a:r>
              <a:rPr lang="en-US" sz="2400" dirty="0">
                <a:latin typeface="Times New Roman" panose="02020603050405020304" pitchFamily="18" charset="0"/>
                <a:cs typeface="Times New Roman" panose="02020603050405020304" pitchFamily="18" charset="0"/>
              </a:rPr>
              <a:t> region: </a:t>
            </a:r>
          </a:p>
          <a:p>
            <a:pPr lvl="1"/>
            <a:r>
              <a:rPr lang="en-US" sz="2100" dirty="0">
                <a:latin typeface="Times New Roman" panose="02020603050405020304" pitchFamily="18" charset="0"/>
                <a:cs typeface="Times New Roman" panose="02020603050405020304" pitchFamily="18" charset="0"/>
              </a:rPr>
              <a:t>68.6% of employment in 2019 </a:t>
            </a:r>
            <a:r>
              <a:rPr lang="en-US" sz="1800" dirty="0">
                <a:latin typeface="Times New Roman" panose="02020603050405020304" pitchFamily="18" charset="0"/>
                <a:cs typeface="Times New Roman" panose="02020603050405020304" pitchFamily="18" charset="0"/>
              </a:rPr>
              <a:t>(ILO 2023)</a:t>
            </a:r>
          </a:p>
          <a:p>
            <a:pPr lvl="1"/>
            <a:r>
              <a:rPr lang="en-US" sz="1800" dirty="0">
                <a:latin typeface="Times New Roman" panose="02020603050405020304" pitchFamily="18" charset="0"/>
                <a:cs typeface="Times New Roman" panose="02020603050405020304" pitchFamily="18" charset="0"/>
              </a:rPr>
              <a:t>68.2% of employment in 2016  </a:t>
            </a:r>
            <a:r>
              <a:rPr lang="en-US" sz="1400" dirty="0">
                <a:latin typeface="Times New Roman" panose="02020603050405020304" pitchFamily="18" charset="0"/>
                <a:cs typeface="Times New Roman" panose="02020603050405020304" pitchFamily="18" charset="0"/>
              </a:rPr>
              <a:t>(ILO 2018)</a:t>
            </a:r>
            <a:endParaRPr lang="en-US" sz="18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Informal rather than formal employment is the main source of employment for women and for men in South Asia</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Sustainable Development Goals (SDG’s) </a:t>
            </a:r>
          </a:p>
        </p:txBody>
      </p:sp>
      <p:sp>
        <p:nvSpPr>
          <p:cNvPr id="3" name="Content Placeholder 2"/>
          <p:cNvSpPr>
            <a:spLocks noGrp="1"/>
          </p:cNvSpPr>
          <p:nvPr>
            <p:ph sz="quarter" idx="1"/>
          </p:nvPr>
        </p:nvSpPr>
        <p:spPr/>
        <p:txBody>
          <a:bodyPr>
            <a:normAutofit lnSpcReduction="10000"/>
          </a:bodyPr>
          <a:lstStyle/>
          <a:p>
            <a:pPr marL="0" indent="0">
              <a:buNone/>
            </a:pPr>
            <a:r>
              <a:rPr lang="en-US" dirty="0">
                <a:latin typeface="Times New Roman" panose="02020603050405020304" pitchFamily="18" charset="0"/>
                <a:cs typeface="Times New Roman" panose="02020603050405020304" pitchFamily="18" charset="0"/>
              </a:rPr>
              <a:t>SDG’s related to topic of informal employment:</a:t>
            </a:r>
          </a:p>
          <a:p>
            <a:r>
              <a:rPr lang="en-US" sz="2800" dirty="0">
                <a:latin typeface="Times New Roman" panose="02020603050405020304" pitchFamily="18" charset="0"/>
                <a:cs typeface="Times New Roman" panose="02020603050405020304" pitchFamily="18" charset="0"/>
              </a:rPr>
              <a:t>GOAL 5 - Achieve gender equality and empower all women  and girls</a:t>
            </a:r>
          </a:p>
          <a:p>
            <a:r>
              <a:rPr lang="en-US" sz="2800" dirty="0">
                <a:latin typeface="Times New Roman" panose="02020603050405020304" pitchFamily="18" charset="0"/>
                <a:cs typeface="Times New Roman" panose="02020603050405020304" pitchFamily="18" charset="0"/>
              </a:rPr>
              <a:t>GOAL 8 - Promote sustained, inclusive and sustainable economic growth, full and productive employment and decent work for all</a:t>
            </a:r>
            <a:r>
              <a:rPr lang="en-US" sz="3200"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17 Goals Identified—the targets and indicators must now be developed  </a:t>
            </a: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Indicator initially proposed by ILO and WIEGO: </a:t>
            </a:r>
          </a:p>
          <a:p>
            <a:pPr marL="0" indent="0" algn="just">
              <a:buNone/>
            </a:pPr>
            <a:r>
              <a:rPr lang="en-US" dirty="0">
                <a:latin typeface="Times New Roman" panose="02020603050405020304" pitchFamily="18" charset="0"/>
                <a:cs typeface="Times New Roman" panose="02020603050405020304" pitchFamily="18" charset="0"/>
              </a:rPr>
              <a:t>8.3.1.Share of informal employment in total employment by sex.  </a:t>
            </a:r>
          </a:p>
        </p:txBody>
      </p:sp>
    </p:spTree>
    <p:extLst>
      <p:ext uri="{BB962C8B-B14F-4D97-AF65-F5344CB8AC3E}">
        <p14:creationId xmlns:p14="http://schemas.microsoft.com/office/powerpoint/2010/main" val="542494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1193B-D323-4CD3-91E0-D7892B3D027F}"/>
              </a:ext>
            </a:extLst>
          </p:cNvPr>
          <p:cNvSpPr>
            <a:spLocks noGrp="1"/>
          </p:cNvSpPr>
          <p:nvPr>
            <p:ph type="title"/>
          </p:nvPr>
        </p:nvSpPr>
        <p:spPr/>
        <p:txBody>
          <a:bodyPr>
            <a:normAutofit/>
          </a:bodyPr>
          <a:lstStyle/>
          <a:p>
            <a:r>
              <a:rPr lang="en-US" dirty="0"/>
              <a:t>Examples: Statistics on IE and Policy Purposes</a:t>
            </a:r>
          </a:p>
        </p:txBody>
      </p:sp>
      <p:sp>
        <p:nvSpPr>
          <p:cNvPr id="3" name="Content Placeholder 2">
            <a:extLst>
              <a:ext uri="{FF2B5EF4-FFF2-40B4-BE49-F238E27FC236}">
                <a16:creationId xmlns:a16="http://schemas.microsoft.com/office/drawing/2014/main" id="{BDB1FB9B-4797-4AE8-B59B-1E8D2C9A8248}"/>
              </a:ext>
            </a:extLst>
          </p:cNvPr>
          <p:cNvSpPr>
            <a:spLocks noGrp="1"/>
          </p:cNvSpPr>
          <p:nvPr>
            <p:ph sz="quarter" idx="1"/>
          </p:nvPr>
        </p:nvSpPr>
        <p:spPr/>
        <p:txBody>
          <a:bodyPr>
            <a:normAutofit/>
          </a:bodyPr>
          <a:lstStyle/>
          <a:p>
            <a:r>
              <a:rPr lang="en-US" dirty="0"/>
              <a:t>Thailand: Collaboration with NSO in response to request from HomeNet Thailand (network of organizations of informal workers) for use in exchanges with government</a:t>
            </a:r>
          </a:p>
          <a:p>
            <a:r>
              <a:rPr lang="en-US" dirty="0"/>
              <a:t>Pakistan:  Survey of domestic workers and home-based workers</a:t>
            </a:r>
          </a:p>
          <a:p>
            <a:r>
              <a:rPr lang="en-US" dirty="0"/>
              <a:t>India: Statistics on Waste Pickers: A new demand</a:t>
            </a:r>
          </a:p>
          <a:p>
            <a:r>
              <a:rPr lang="en-US" sz="2800" dirty="0"/>
              <a:t>Other examples:</a:t>
            </a:r>
          </a:p>
          <a:p>
            <a:pPr lvl="1"/>
            <a:r>
              <a:rPr lang="en-US" sz="2500" dirty="0"/>
              <a:t>Peru: Detailed job characteristics inform policy on street vendors</a:t>
            </a:r>
          </a:p>
          <a:p>
            <a:pPr lvl="1"/>
            <a:r>
              <a:rPr lang="en-US" sz="2500" dirty="0"/>
              <a:t>Chile: Differential impact of national Domestic Worker legislation</a:t>
            </a:r>
          </a:p>
          <a:p>
            <a:endParaRPr lang="en-US" sz="2800" dirty="0"/>
          </a:p>
          <a:p>
            <a:endParaRPr lang="en-US" sz="2800" dirty="0"/>
          </a:p>
          <a:p>
            <a:endParaRPr lang="en-US" dirty="0"/>
          </a:p>
        </p:txBody>
      </p:sp>
    </p:spTree>
    <p:extLst>
      <p:ext uri="{BB962C8B-B14F-4D97-AF65-F5344CB8AC3E}">
        <p14:creationId xmlns:p14="http://schemas.microsoft.com/office/powerpoint/2010/main" val="3119357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ED06E-44FD-45BD-8BAB-FFFE6A14FAD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CE5FC57-B37B-4D64-B3CD-7782FEBD98EE}"/>
              </a:ext>
            </a:extLst>
          </p:cNvPr>
          <p:cNvSpPr>
            <a:spLocks noGrp="1"/>
          </p:cNvSpPr>
          <p:nvPr>
            <p:ph idx="1"/>
          </p:nvPr>
        </p:nvSpPr>
        <p:spPr/>
        <p:txBody>
          <a:bodyPr/>
          <a:lstStyle/>
          <a:p>
            <a:r>
              <a:rPr lang="en-US" dirty="0"/>
              <a:t> Punjab, Pakistan</a:t>
            </a:r>
          </a:p>
          <a:p>
            <a:r>
              <a:rPr lang="en-US" dirty="0"/>
              <a:t>Pune example – joann</a:t>
            </a:r>
          </a:p>
          <a:p>
            <a:r>
              <a:rPr lang="en-US" dirty="0"/>
              <a:t>THAILAND</a:t>
            </a:r>
          </a:p>
          <a:p>
            <a:endParaRPr lang="en-US" dirty="0"/>
          </a:p>
          <a:p>
            <a:pPr marL="0" indent="0">
              <a:buNone/>
            </a:pPr>
            <a:endParaRPr lang="en-US" dirty="0"/>
          </a:p>
        </p:txBody>
      </p:sp>
      <p:graphicFrame>
        <p:nvGraphicFramePr>
          <p:cNvPr id="4" name="Object 3">
            <a:extLst>
              <a:ext uri="{FF2B5EF4-FFF2-40B4-BE49-F238E27FC236}">
                <a16:creationId xmlns:a16="http://schemas.microsoft.com/office/drawing/2014/main" id="{2F443D1C-7BBC-4696-8DB2-2E5C78E46604}"/>
              </a:ext>
            </a:extLst>
          </p:cNvPr>
          <p:cNvGraphicFramePr>
            <a:graphicFrameLocks noChangeAspect="1"/>
          </p:cNvGraphicFramePr>
          <p:nvPr>
            <p:extLst>
              <p:ext uri="{D42A27DB-BD31-4B8C-83A1-F6EECF244321}">
                <p14:modId xmlns:p14="http://schemas.microsoft.com/office/powerpoint/2010/main" val="3842949626"/>
              </p:ext>
            </p:extLst>
          </p:nvPr>
        </p:nvGraphicFramePr>
        <p:xfrm>
          <a:off x="98424" y="98425"/>
          <a:ext cx="11713361" cy="6299200"/>
        </p:xfrm>
        <a:graphic>
          <a:graphicData uri="http://schemas.openxmlformats.org/presentationml/2006/ole">
            <mc:AlternateContent xmlns:mc="http://schemas.openxmlformats.org/markup-compatibility/2006">
              <mc:Choice xmlns:v="urn:schemas-microsoft-com:vml" Requires="v">
                <p:oleObj spid="_x0000_s1026" name="Acrobat Document" r:id="rId3" imgW="8997617" imgH="6299112" progId="Acrobat.Document.DC">
                  <p:embed/>
                </p:oleObj>
              </mc:Choice>
              <mc:Fallback>
                <p:oleObj name="Acrobat Document" r:id="rId3" imgW="8997617" imgH="6299112" progId="Acrobat.Document.DC">
                  <p:embed/>
                  <p:pic>
                    <p:nvPicPr>
                      <p:cNvPr id="4" name="Object 3">
                        <a:extLst>
                          <a:ext uri="{FF2B5EF4-FFF2-40B4-BE49-F238E27FC236}">
                            <a16:creationId xmlns:a16="http://schemas.microsoft.com/office/drawing/2014/main" id="{2F443D1C-7BBC-4696-8DB2-2E5C78E46604}"/>
                          </a:ext>
                        </a:extLst>
                      </p:cNvPr>
                      <p:cNvPicPr/>
                      <p:nvPr/>
                    </p:nvPicPr>
                    <p:blipFill>
                      <a:blip r:embed="rId4"/>
                      <a:stretch>
                        <a:fillRect/>
                      </a:stretch>
                    </p:blipFill>
                    <p:spPr>
                      <a:xfrm>
                        <a:off x="98424" y="98425"/>
                        <a:ext cx="11713361" cy="6299200"/>
                      </a:xfrm>
                      <a:prstGeom prst="rect">
                        <a:avLst/>
                      </a:prstGeom>
                    </p:spPr>
                  </p:pic>
                </p:oleObj>
              </mc:Fallback>
            </mc:AlternateContent>
          </a:graphicData>
        </a:graphic>
      </p:graphicFrame>
    </p:spTree>
    <p:extLst>
      <p:ext uri="{BB962C8B-B14F-4D97-AF65-F5344CB8AC3E}">
        <p14:creationId xmlns:p14="http://schemas.microsoft.com/office/powerpoint/2010/main" val="2570427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Thailand SVs – Highlights 2017 to 2022 </a:t>
            </a:r>
          </a:p>
        </p:txBody>
      </p:sp>
      <p:sp>
        <p:nvSpPr>
          <p:cNvPr id="3" name="Content Placeholder 2"/>
          <p:cNvSpPr>
            <a:spLocks noGrp="1"/>
          </p:cNvSpPr>
          <p:nvPr>
            <p:ph sz="quarter" idx="1"/>
          </p:nvPr>
        </p:nvSpPr>
        <p:spPr>
          <a:xfrm>
            <a:off x="816864" y="1600200"/>
            <a:ext cx="10871200" cy="4659198"/>
          </a:xfrm>
        </p:spPr>
        <p:txBody>
          <a:bodyPr>
            <a:normAutofit fontScale="92500" lnSpcReduction="10000"/>
          </a:bodyPr>
          <a:lstStyle/>
          <a:p>
            <a:pPr marL="0" marR="0" indent="0">
              <a:lnSpc>
                <a:spcPct val="107000"/>
              </a:lnSpc>
              <a:spcBef>
                <a:spcPts val="0"/>
              </a:spcBef>
              <a:spcAft>
                <a:spcPts val="800"/>
              </a:spcAft>
              <a:buNone/>
            </a:pPr>
            <a:r>
              <a:rPr lang="en-US" sz="1800" b="1" dirty="0">
                <a:latin typeface="Times New Roman" panose="02020603050405020304" pitchFamily="18" charset="0"/>
                <a:ea typeface="Calibri" panose="020F0502020204030204" pitchFamily="34" charset="0"/>
                <a:cs typeface="Times New Roman" panose="02020603050405020304" pitchFamily="18" charset="0"/>
              </a:rPr>
              <a:t>-</a:t>
            </a:r>
            <a:r>
              <a:rPr lang="en-US" sz="2100" b="1" dirty="0">
                <a:latin typeface="Times New Roman" panose="02020603050405020304" pitchFamily="18" charset="0"/>
                <a:ea typeface="Calibri" panose="020F0502020204030204" pitchFamily="34" charset="0"/>
                <a:cs typeface="Times New Roman" panose="02020603050405020304" pitchFamily="18" charset="0"/>
              </a:rPr>
              <a:t>2017</a:t>
            </a:r>
            <a:r>
              <a:rPr lang="en-US" sz="2100" dirty="0">
                <a:latin typeface="Times New Roman" panose="02020603050405020304" pitchFamily="18" charset="0"/>
                <a:ea typeface="Calibri" panose="020F0502020204030204" pitchFamily="34" charset="0"/>
                <a:cs typeface="Times New Roman" panose="02020603050405020304" pitchFamily="18" charset="0"/>
              </a:rPr>
              <a:t>: WIEGO developed collaborative </a:t>
            </a:r>
            <a:r>
              <a:rPr lang="en-US" sz="2100" b="1" dirty="0">
                <a:latin typeface="Times New Roman" panose="02020603050405020304" pitchFamily="18" charset="0"/>
                <a:ea typeface="Calibri" panose="020F0502020204030204" pitchFamily="34" charset="0"/>
                <a:cs typeface="Times New Roman" panose="02020603050405020304" pitchFamily="18" charset="0"/>
              </a:rPr>
              <a:t>relationship with NSO </a:t>
            </a:r>
            <a:r>
              <a:rPr lang="en-US" sz="2100" dirty="0">
                <a:latin typeface="Times New Roman" panose="02020603050405020304" pitchFamily="18" charset="0"/>
                <a:ea typeface="Calibri" panose="020F0502020204030204" pitchFamily="34" charset="0"/>
                <a:cs typeface="Times New Roman" panose="02020603050405020304" pitchFamily="18" charset="0"/>
              </a:rPr>
              <a:t>to facilitate the reporting of Informal Employment, improvements in LFS questionnaire and providing statistics. In </a:t>
            </a:r>
            <a:r>
              <a:rPr lang="en-US" sz="2100" b="1" dirty="0">
                <a:latin typeface="Times New Roman" panose="02020603050405020304" pitchFamily="18" charset="0"/>
                <a:ea typeface="Calibri" panose="020F0502020204030204" pitchFamily="34" charset="0"/>
                <a:cs typeface="Times New Roman" panose="02020603050405020304" pitchFamily="18" charset="0"/>
              </a:rPr>
              <a:t>response to </a:t>
            </a:r>
            <a:r>
              <a:rPr lang="en-US" sz="2100" dirty="0">
                <a:latin typeface="Times New Roman" panose="02020603050405020304" pitchFamily="18" charset="0"/>
                <a:ea typeface="Calibri" panose="020F0502020204030204" pitchFamily="34" charset="0"/>
                <a:cs typeface="Times New Roman" panose="02020603050405020304" pitchFamily="18" charset="0"/>
              </a:rPr>
              <a:t>request from </a:t>
            </a:r>
            <a:r>
              <a:rPr lang="en-US" sz="2100" b="1" dirty="0">
                <a:latin typeface="Times New Roman" panose="02020603050405020304" pitchFamily="18" charset="0"/>
                <a:ea typeface="Calibri" panose="020F0502020204030204" pitchFamily="34" charset="0"/>
                <a:cs typeface="Times New Roman" panose="02020603050405020304" pitchFamily="18" charset="0"/>
              </a:rPr>
              <a:t>HomeNet Thailand </a:t>
            </a:r>
            <a:r>
              <a:rPr lang="en-US" sz="2100" dirty="0">
                <a:latin typeface="Times New Roman" panose="02020603050405020304" pitchFamily="18" charset="0"/>
                <a:ea typeface="Calibri" panose="020F0502020204030204" pitchFamily="34" charset="0"/>
                <a:cs typeface="Times New Roman" panose="02020603050405020304" pitchFamily="18" charset="0"/>
              </a:rPr>
              <a:t>and </a:t>
            </a:r>
            <a:r>
              <a:rPr lang="en-US" sz="2100" b="1" dirty="0">
                <a:latin typeface="Times New Roman" panose="02020603050405020304" pitchFamily="18" charset="0"/>
                <a:ea typeface="Calibri" panose="020F0502020204030204" pitchFamily="34" charset="0"/>
                <a:cs typeface="Times New Roman" panose="02020603050405020304" pitchFamily="18" charset="0"/>
              </a:rPr>
              <a:t>Federation of Informal Traders </a:t>
            </a:r>
            <a:r>
              <a:rPr lang="en-US" sz="2100" dirty="0">
                <a:latin typeface="Times New Roman" panose="02020603050405020304" pitchFamily="18" charset="0"/>
                <a:ea typeface="Calibri" panose="020F0502020204030204" pitchFamily="34" charset="0"/>
                <a:cs typeface="Times New Roman" panose="02020603050405020304" pitchFamily="18" charset="0"/>
              </a:rPr>
              <a:t>of Thailand (FIT) for a brief/data sheet.</a:t>
            </a:r>
          </a:p>
          <a:p>
            <a:pPr marL="0" marR="0" indent="0">
              <a:lnSpc>
                <a:spcPct val="107000"/>
              </a:lnSpc>
              <a:spcBef>
                <a:spcPts val="0"/>
              </a:spcBef>
              <a:spcAft>
                <a:spcPts val="800"/>
              </a:spcAft>
              <a:buNone/>
            </a:pPr>
            <a:r>
              <a:rPr lang="en-US" sz="2100" b="1" dirty="0">
                <a:latin typeface="Times New Roman" panose="02020603050405020304" pitchFamily="18" charset="0"/>
                <a:cs typeface="Times New Roman" panose="02020603050405020304" pitchFamily="18" charset="0"/>
              </a:rPr>
              <a:t>-2018-19</a:t>
            </a:r>
            <a:r>
              <a:rPr lang="en-US" sz="2100" dirty="0">
                <a:latin typeface="Times New Roman" panose="02020603050405020304" pitchFamily="18" charset="0"/>
                <a:cs typeface="Times New Roman" panose="02020603050405020304" pitchFamily="18" charset="0"/>
              </a:rPr>
              <a:t>, Member of the NSO Labour Statistics team collaborated with WIEGO on measurement of IE, dependent contractors, and worker groups in national LFS. </a:t>
            </a:r>
            <a:r>
              <a:rPr lang="en-US" sz="2100" b="1" dirty="0">
                <a:latin typeface="Times New Roman" panose="02020603050405020304" pitchFamily="18" charset="0"/>
                <a:cs typeface="Times New Roman" panose="02020603050405020304" pitchFamily="18" charset="0"/>
              </a:rPr>
              <a:t>Paper</a:t>
            </a:r>
            <a:r>
              <a:rPr lang="en-US" sz="2100" dirty="0">
                <a:latin typeface="Times New Roman" panose="02020603050405020304" pitchFamily="18" charset="0"/>
                <a:cs typeface="Times New Roman" panose="02020603050405020304" pitchFamily="18" charset="0"/>
              </a:rPr>
              <a:t> presented by NSO at World Statistics Congress (session organized by ILO).</a:t>
            </a:r>
          </a:p>
          <a:p>
            <a:pPr marL="0" marR="0" indent="0">
              <a:lnSpc>
                <a:spcPct val="107000"/>
              </a:lnSpc>
              <a:spcBef>
                <a:spcPts val="0"/>
              </a:spcBef>
              <a:spcAft>
                <a:spcPts val="0"/>
              </a:spcAft>
              <a:buNone/>
            </a:pPr>
            <a:r>
              <a:rPr lang="en-US" sz="2100" dirty="0">
                <a:latin typeface="Times New Roman" panose="02020603050405020304" pitchFamily="18" charset="0"/>
                <a:ea typeface="Calibri" panose="020F0502020204030204" pitchFamily="34" charset="0"/>
                <a:cs typeface="Times New Roman" panose="02020603050405020304" pitchFamily="18" charset="0"/>
              </a:rPr>
              <a:t>Joint </a:t>
            </a:r>
            <a:r>
              <a:rPr lang="en-US" sz="2100" b="1" dirty="0">
                <a:latin typeface="Times New Roman" panose="02020603050405020304" pitchFamily="18" charset="0"/>
                <a:ea typeface="Calibri" panose="020F0502020204030204" pitchFamily="34" charset="0"/>
                <a:cs typeface="Times New Roman" panose="02020603050405020304" pitchFamily="18" charset="0"/>
              </a:rPr>
              <a:t>Bangkok, urban Thailand and national brief</a:t>
            </a:r>
            <a:r>
              <a:rPr lang="en-US" sz="2100" dirty="0">
                <a:latin typeface="Times New Roman" panose="02020603050405020304" pitchFamily="18" charset="0"/>
                <a:ea typeface="Calibri" panose="020F0502020204030204" pitchFamily="34" charset="0"/>
                <a:cs typeface="Times New Roman" panose="02020603050405020304" pitchFamily="18" charset="0"/>
              </a:rPr>
              <a:t> on IW groups </a:t>
            </a:r>
            <a:r>
              <a:rPr lang="en-US" sz="2100" b="1" dirty="0">
                <a:latin typeface="Times New Roman" panose="02020603050405020304" pitchFamily="18" charset="0"/>
                <a:ea typeface="Calibri" panose="020F0502020204030204" pitchFamily="34" charset="0"/>
                <a:cs typeface="Times New Roman" panose="02020603050405020304" pitchFamily="18" charset="0"/>
              </a:rPr>
              <a:t>requested</a:t>
            </a:r>
            <a:r>
              <a:rPr lang="en-US" sz="2100" dirty="0">
                <a:latin typeface="Times New Roman" panose="02020603050405020304" pitchFamily="18" charset="0"/>
                <a:ea typeface="Calibri" panose="020F0502020204030204" pitchFamily="34" charset="0"/>
                <a:cs typeface="Times New Roman" panose="02020603050405020304" pitchFamily="18" charset="0"/>
              </a:rPr>
              <a:t> by HomeNet Thailand for policy advocacy—all tabulations done by the Thailand statistician.</a:t>
            </a:r>
          </a:p>
          <a:p>
            <a:pPr marL="0" indent="0">
              <a:lnSpc>
                <a:spcPct val="107000"/>
              </a:lnSpc>
              <a:spcBef>
                <a:spcPts val="0"/>
              </a:spcBef>
              <a:buNone/>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100" dirty="0">
                <a:latin typeface="Times New Roman" panose="02020603050405020304" pitchFamily="18" charset="0"/>
                <a:ea typeface="Calibri" panose="020F0502020204030204" pitchFamily="34" charset="0"/>
                <a:cs typeface="Times New Roman" panose="02020603050405020304" pitchFamily="18" charset="0"/>
              </a:rPr>
              <a:t>-</a:t>
            </a:r>
            <a:r>
              <a:rPr lang="en-US" sz="2100" b="1" dirty="0">
                <a:latin typeface="Times New Roman" panose="02020603050405020304" pitchFamily="18" charset="0"/>
                <a:cs typeface="Times New Roman" panose="02020603050405020304" pitchFamily="18" charset="0"/>
              </a:rPr>
              <a:t>September 2019</a:t>
            </a:r>
            <a:r>
              <a:rPr lang="en-US" sz="2100" dirty="0">
                <a:latin typeface="Times New Roman" panose="02020603050405020304" pitchFamily="18" charset="0"/>
                <a:cs typeface="Times New Roman" panose="02020603050405020304" pitchFamily="18" charset="0"/>
              </a:rPr>
              <a:t>, WIEGO </a:t>
            </a:r>
            <a:r>
              <a:rPr lang="en-US" sz="2100" b="1" dirty="0">
                <a:latin typeface="Times New Roman" panose="02020603050405020304" pitchFamily="18" charset="0"/>
                <a:cs typeface="Times New Roman" panose="02020603050405020304" pitchFamily="18" charset="0"/>
              </a:rPr>
              <a:t>brief </a:t>
            </a:r>
            <a:r>
              <a:rPr lang="en-US" sz="2100" dirty="0">
                <a:latin typeface="Times New Roman" panose="02020603050405020304" pitchFamily="18" charset="0"/>
                <a:cs typeface="Times New Roman" panose="02020603050405020304" pitchFamily="18" charset="0"/>
              </a:rPr>
              <a:t>launched</a:t>
            </a:r>
            <a:r>
              <a:rPr lang="en-US" sz="2100" b="1" dirty="0">
                <a:latin typeface="Times New Roman" panose="02020603050405020304" pitchFamily="18" charset="0"/>
                <a:cs typeface="Times New Roman" panose="02020603050405020304" pitchFamily="18" charset="0"/>
              </a:rPr>
              <a:t> </a:t>
            </a:r>
            <a:r>
              <a:rPr lang="en-US" sz="2100" dirty="0">
                <a:latin typeface="Times New Roman" panose="02020603050405020304" pitchFamily="18" charset="0"/>
                <a:cs typeface="Times New Roman" panose="02020603050405020304" pitchFamily="18" charset="0"/>
              </a:rPr>
              <a:t>and </a:t>
            </a:r>
            <a:r>
              <a:rPr lang="en-US" sz="2100" b="1" dirty="0">
                <a:latin typeface="Times New Roman" panose="02020603050405020304" pitchFamily="18" charset="0"/>
                <a:cs typeface="Times New Roman" panose="02020603050405020304" pitchFamily="18" charset="0"/>
              </a:rPr>
              <a:t>shared by HomeNet Thailand </a:t>
            </a:r>
            <a:r>
              <a:rPr lang="en-US" sz="2100" dirty="0">
                <a:latin typeface="Times New Roman" panose="02020603050405020304" pitchFamily="18" charset="0"/>
                <a:cs typeface="Times New Roman" panose="02020603050405020304" pitchFamily="18" charset="0"/>
              </a:rPr>
              <a:t>with: journalists, academia, street vendors, motorcycle taxi drivers, the National Committee on Informal Workers Administration and its ally the Urban Design and Development Center (UDDC).</a:t>
            </a:r>
          </a:p>
          <a:p>
            <a:pPr marL="0" indent="0">
              <a:lnSpc>
                <a:spcPct val="107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07000"/>
              </a:lnSpc>
              <a:spcBef>
                <a:spcPts val="0"/>
              </a:spcBef>
              <a:buNone/>
            </a:pPr>
            <a:r>
              <a:rPr lang="en-US" sz="2100" b="1" dirty="0">
                <a:latin typeface="Times New Roman" panose="02020603050405020304" pitchFamily="18" charset="0"/>
                <a:ea typeface="Calibri" panose="020F0502020204030204" pitchFamily="34" charset="0"/>
                <a:cs typeface="Times New Roman" panose="02020603050405020304" pitchFamily="18" charset="0"/>
              </a:rPr>
              <a:t>-October 2019</a:t>
            </a:r>
            <a:r>
              <a:rPr lang="en-US" sz="2100" dirty="0">
                <a:latin typeface="Times New Roman" panose="02020603050405020304" pitchFamily="18" charset="0"/>
                <a:ea typeface="Calibri" panose="020F0502020204030204" pitchFamily="34" charset="0"/>
                <a:cs typeface="Times New Roman" panose="02020603050405020304" pitchFamily="18" charset="0"/>
              </a:rPr>
              <a:t>: Thailand NSO (Wissanee Poonsab) requested 300 copies of brief &amp; HomeNet Thailand requested 200 copies</a:t>
            </a:r>
            <a:r>
              <a:rPr lang="en-US" sz="210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2100" dirty="0">
                <a:latin typeface="Times New Roman" panose="02020603050405020304" pitchFamily="18" charset="0"/>
                <a:ea typeface="Calibri" panose="020F0502020204030204" pitchFamily="34" charset="0"/>
                <a:cs typeface="Times New Roman" panose="02020603050405020304" pitchFamily="18" charset="0"/>
              </a:rPr>
              <a:t>  Shared with Minister of Labor and Prime Minister Office, and Bangkok Metropolitan Administration: focus on the </a:t>
            </a:r>
            <a:r>
              <a:rPr lang="en-US" sz="2100" b="1" u="sng" dirty="0">
                <a:latin typeface="Times New Roman" panose="02020603050405020304" pitchFamily="18" charset="0"/>
                <a:ea typeface="Calibri" panose="020F0502020204030204" pitchFamily="34" charset="0"/>
                <a:cs typeface="Times New Roman" panose="02020603050405020304" pitchFamily="18" charset="0"/>
              </a:rPr>
              <a:t>number of street vendors </a:t>
            </a:r>
            <a:r>
              <a:rPr lang="en-US" sz="2100" dirty="0">
                <a:latin typeface="Times New Roman" panose="02020603050405020304" pitchFamily="18" charset="0"/>
                <a:ea typeface="Calibri" panose="020F0502020204030204" pitchFamily="34" charset="0"/>
                <a:cs typeface="Times New Roman" panose="02020603050405020304" pitchFamily="18" charset="0"/>
              </a:rPr>
              <a:t>in Bangkok and their access to trading space. </a:t>
            </a:r>
            <a:endParaRPr lang="en-US" sz="2100" dirty="0">
              <a:latin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2008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98A962F-9C37-4DC2-843B-E3E4D6A6E879}"/>
              </a:ext>
            </a:extLst>
          </p:cNvPr>
          <p:cNvSpPr>
            <a:spLocks noGrp="1"/>
          </p:cNvSpPr>
          <p:nvPr>
            <p:ph type="title"/>
          </p:nvPr>
        </p:nvSpPr>
        <p:spPr/>
        <p:txBody>
          <a:bodyPr/>
          <a:lstStyle/>
          <a:p>
            <a:r>
              <a:rPr lang="en-US" dirty="0">
                <a:solidFill>
                  <a:srgbClr val="787537"/>
                </a:solidFill>
              </a:rPr>
              <a:t>Thailand ex. – Highlights (cont’d)</a:t>
            </a:r>
            <a:endParaRPr lang="en-US" dirty="0"/>
          </a:p>
        </p:txBody>
      </p:sp>
      <p:sp>
        <p:nvSpPr>
          <p:cNvPr id="5" name="Content Placeholder 4">
            <a:extLst>
              <a:ext uri="{FF2B5EF4-FFF2-40B4-BE49-F238E27FC236}">
                <a16:creationId xmlns:a16="http://schemas.microsoft.com/office/drawing/2014/main" id="{2A6A24EE-F254-435E-A442-C0E74E44D34D}"/>
              </a:ext>
            </a:extLst>
          </p:cNvPr>
          <p:cNvSpPr>
            <a:spLocks noGrp="1"/>
          </p:cNvSpPr>
          <p:nvPr>
            <p:ph sz="quarter" idx="1"/>
          </p:nvPr>
        </p:nvSpPr>
        <p:spPr/>
        <p:txBody>
          <a:bodyPr>
            <a:normAutofit lnSpcReduction="10000"/>
          </a:bodyPr>
          <a:lstStyle/>
          <a:p>
            <a:pPr marL="0" marR="0" indent="0">
              <a:lnSpc>
                <a:spcPct val="107000"/>
              </a:lnSpc>
              <a:spcBef>
                <a:spcPts val="0"/>
              </a:spcBef>
              <a:spcAft>
                <a:spcPts val="0"/>
              </a:spcAft>
              <a:buNone/>
            </a:pPr>
            <a:r>
              <a:rPr lang="en-US" sz="1800" b="1" dirty="0">
                <a:latin typeface="Times New Roman" panose="02020603050405020304" pitchFamily="18" charset="0"/>
                <a:ea typeface="Calibri" panose="020F0502020204030204" pitchFamily="34" charset="0"/>
                <a:cs typeface="Times New Roman" panose="02020603050405020304" pitchFamily="18" charset="0"/>
              </a:rPr>
              <a:t>March-April 2020</a:t>
            </a:r>
            <a:r>
              <a:rPr lang="en-US" sz="1800" dirty="0">
                <a:latin typeface="Times New Roman" panose="02020603050405020304" pitchFamily="18" charset="0"/>
                <a:ea typeface="Calibri" panose="020F0502020204030204" pitchFamily="34" charset="0"/>
                <a:cs typeface="Times New Roman" panose="02020603050405020304" pitchFamily="18" charset="0"/>
              </a:rPr>
              <a:t>, The Federation of Informal Traders (FIT) &amp; HomeNet Thailand (HNT) &amp; the Urban Design and Development Center (UDDC) </a:t>
            </a:r>
            <a:r>
              <a:rPr lang="en-US" sz="1800" b="1" dirty="0">
                <a:latin typeface="Times New Roman" panose="02020603050405020304" pitchFamily="18" charset="0"/>
                <a:ea typeface="Calibri" panose="020F0502020204030204" pitchFamily="34" charset="0"/>
                <a:cs typeface="Times New Roman" panose="02020603050405020304" pitchFamily="18" charset="0"/>
              </a:rPr>
              <a:t>grounded their demands </a:t>
            </a:r>
            <a:r>
              <a:rPr lang="en-US" sz="1800" dirty="0">
                <a:latin typeface="Times New Roman" panose="02020603050405020304" pitchFamily="18" charset="0"/>
                <a:ea typeface="Calibri" panose="020F0502020204030204" pitchFamily="34" charset="0"/>
                <a:cs typeface="Times New Roman" panose="02020603050405020304" pitchFamily="18" charset="0"/>
              </a:rPr>
              <a:t>to the Bangkok Governor in the </a:t>
            </a:r>
            <a:r>
              <a:rPr lang="en-US" sz="1800" b="1" dirty="0">
                <a:latin typeface="Times New Roman" panose="02020603050405020304" pitchFamily="18" charset="0"/>
                <a:ea typeface="Calibri" panose="020F0502020204030204" pitchFamily="34" charset="0"/>
                <a:cs typeface="Times New Roman" panose="02020603050405020304" pitchFamily="18" charset="0"/>
              </a:rPr>
              <a:t>statistics</a:t>
            </a:r>
            <a:r>
              <a:rPr lang="en-US" sz="1800" dirty="0">
                <a:latin typeface="Times New Roman" panose="02020603050405020304" pitchFamily="18" charset="0"/>
                <a:ea typeface="Calibri" panose="020F0502020204030204" pitchFamily="34" charset="0"/>
                <a:cs typeface="Times New Roman" panose="02020603050405020304" pitchFamily="18" charset="0"/>
              </a:rPr>
              <a:t> brief. Argued that nearly 145,000 street vendors are a significant part of the labour force and the </a:t>
            </a:r>
            <a:r>
              <a:rPr lang="en-US" sz="1800" dirty="0">
                <a:latin typeface="Times New Roman" panose="02020603050405020304" pitchFamily="18" charset="0"/>
                <a:ea typeface="Calibri" panose="020F0502020204030204" pitchFamily="34" charset="0"/>
              </a:rPr>
              <a:t>city’s economy. </a:t>
            </a:r>
          </a:p>
          <a:p>
            <a:pPr marL="0" marR="0" indent="0">
              <a:lnSpc>
                <a:spcPct val="107000"/>
              </a:lnSpc>
              <a:spcBef>
                <a:spcPts val="0"/>
              </a:spcBef>
              <a:spcAft>
                <a:spcPts val="0"/>
              </a:spcAft>
              <a:buNone/>
            </a:pPr>
            <a:endParaRPr lang="en-US" sz="1600" dirty="0">
              <a:latin typeface="Times New Roman" panose="02020603050405020304" pitchFamily="18" charset="0"/>
              <a:ea typeface="Calibri" panose="020F0502020204030204" pitchFamily="34" charset="0"/>
            </a:endParaRPr>
          </a:p>
          <a:p>
            <a:pPr marL="0" indent="0">
              <a:lnSpc>
                <a:spcPct val="107000"/>
              </a:lnSpc>
              <a:spcBef>
                <a:spcPts val="0"/>
              </a:spcBef>
              <a:buNone/>
            </a:pPr>
            <a:r>
              <a:rPr lang="en-US" sz="1800" b="1" dirty="0">
                <a:latin typeface="Times New Roman" panose="02020603050405020304" pitchFamily="18" charset="0"/>
                <a:cs typeface="Times New Roman" panose="02020603050405020304" pitchFamily="18" charset="0"/>
              </a:rPr>
              <a:t>March - May 2020</a:t>
            </a:r>
            <a:r>
              <a:rPr lang="en-US" sz="1800" dirty="0">
                <a:latin typeface="Times New Roman" panose="02020603050405020304" pitchFamily="18" charset="0"/>
                <a:cs typeface="Times New Roman" panose="02020603050405020304" pitchFamily="18" charset="0"/>
              </a:rPr>
              <a:t>, the Federation of Informal Traders &amp; HomeNet Thailand </a:t>
            </a:r>
            <a:r>
              <a:rPr lang="en-US" sz="1800" b="1" dirty="0">
                <a:latin typeface="Times New Roman" panose="02020603050405020304" pitchFamily="18" charset="0"/>
                <a:cs typeface="Times New Roman" panose="02020603050405020304" pitchFamily="18" charset="0"/>
              </a:rPr>
              <a:t>presented the number of street vendors and market traders in Bangkok to the National Health Commission Office </a:t>
            </a:r>
            <a:r>
              <a:rPr lang="en-US" sz="1800" dirty="0">
                <a:latin typeface="Times New Roman" panose="02020603050405020304" pitchFamily="18" charset="0"/>
                <a:cs typeface="Times New Roman" panose="02020603050405020304" pitchFamily="18" charset="0"/>
              </a:rPr>
              <a:t>(NHCO) advocating for the creation of a public policy for street vendors and Market Traders in Bangkok.</a:t>
            </a:r>
          </a:p>
          <a:p>
            <a:pPr marL="0" indent="0">
              <a:lnSpc>
                <a:spcPct val="107000"/>
              </a:lnSpc>
              <a:spcBef>
                <a:spcPts val="0"/>
              </a:spcBef>
              <a:buNone/>
            </a:pPr>
            <a:endParaRPr lang="en-US" sz="1400" dirty="0">
              <a:latin typeface="Times New Roman" panose="02020603050405020304" pitchFamily="18" charset="0"/>
              <a:cs typeface="Times New Roman" panose="02020603050405020304" pitchFamily="18" charset="0"/>
            </a:endParaRPr>
          </a:p>
          <a:p>
            <a:pPr marL="0" indent="0">
              <a:buNone/>
            </a:pPr>
            <a:r>
              <a:rPr lang="en-US" sz="1800" b="1" dirty="0">
                <a:latin typeface="Times New Roman" panose="02020603050405020304" pitchFamily="18" charset="0"/>
                <a:cs typeface="Times New Roman" panose="02020603050405020304" pitchFamily="18" charset="0"/>
              </a:rPr>
              <a:t>March - May 2020</a:t>
            </a:r>
            <a:r>
              <a:rPr lang="en-US" sz="1800" dirty="0">
                <a:latin typeface="Times New Roman" panose="02020603050405020304" pitchFamily="18" charset="0"/>
                <a:cs typeface="Times New Roman" panose="02020603050405020304" pitchFamily="18" charset="0"/>
              </a:rPr>
              <a:t>, NHCO Secretary agreed to bring the issue of Bangkok’s street vendors </a:t>
            </a:r>
            <a:r>
              <a:rPr lang="en-US" sz="1800" b="1" dirty="0">
                <a:latin typeface="Times New Roman" panose="02020603050405020304" pitchFamily="18" charset="0"/>
                <a:cs typeface="Times New Roman" panose="02020603050405020304" pitchFamily="18" charset="0"/>
              </a:rPr>
              <a:t>and market traders </a:t>
            </a:r>
            <a:r>
              <a:rPr lang="en-US" sz="1800" dirty="0">
                <a:latin typeface="Times New Roman" panose="02020603050405020304" pitchFamily="18" charset="0"/>
                <a:cs typeface="Times New Roman" panose="02020603050405020304" pitchFamily="18" charset="0"/>
              </a:rPr>
              <a:t>to meeting of the NHCO stakeholders in June. Statistics impressed on him and his team that the two worker groups reflected large numbers of workers. </a:t>
            </a:r>
            <a:r>
              <a:rPr lang="en-US" sz="1800" b="1" dirty="0">
                <a:latin typeface="Times New Roman" panose="02020603050405020304" pitchFamily="18" charset="0"/>
                <a:cs typeface="Times New Roman" panose="02020603050405020304" pitchFamily="18" charset="0"/>
              </a:rPr>
              <a:t>The two occupations comprised 300,000 workers</a:t>
            </a:r>
            <a:r>
              <a:rPr lang="en-US" sz="1800" dirty="0">
                <a:latin typeface="Times New Roman" panose="02020603050405020304" pitchFamily="18" charset="0"/>
                <a:cs typeface="Times New Roman" panose="02020603050405020304" pitchFamily="18" charset="0"/>
              </a:rPr>
              <a:t>. With the addition of many more workers in their </a:t>
            </a:r>
            <a:r>
              <a:rPr lang="en-US" sz="1800" b="1" dirty="0">
                <a:latin typeface="Times New Roman" panose="02020603050405020304" pitchFamily="18" charset="0"/>
                <a:cs typeface="Times New Roman" panose="02020603050405020304" pitchFamily="18" charset="0"/>
              </a:rPr>
              <a:t>supply chains </a:t>
            </a:r>
            <a:r>
              <a:rPr lang="en-US" sz="1800" dirty="0">
                <a:latin typeface="Times New Roman" panose="02020603050405020304" pitchFamily="18" charset="0"/>
                <a:cs typeface="Times New Roman" panose="02020603050405020304" pitchFamily="18" charset="0"/>
              </a:rPr>
              <a:t>(producers, transport workers, their assistant, etc.)—up to a million. The expected follow-up was a proposal for an SVs and Market traders policy to the Bangkok governor.</a:t>
            </a:r>
          </a:p>
          <a:p>
            <a:pPr marL="0" indent="0">
              <a:buNone/>
            </a:pPr>
            <a:r>
              <a:rPr lang="en-US" sz="1800" b="1" dirty="0">
                <a:latin typeface="Times New Roman" panose="02020603050405020304" pitchFamily="18" charset="0"/>
                <a:cs typeface="Times New Roman" panose="02020603050405020304" pitchFamily="18" charset="0"/>
              </a:rPr>
              <a:t>2022</a:t>
            </a:r>
            <a:r>
              <a:rPr lang="en-US" sz="1800" dirty="0">
                <a:latin typeface="Times New Roman" panose="02020603050405020304" pitchFamily="18" charset="0"/>
                <a:cs typeface="Times New Roman" panose="02020603050405020304" pitchFamily="18" charset="0"/>
              </a:rPr>
              <a:t>: HomeNet Thailand requested an </a:t>
            </a:r>
            <a:r>
              <a:rPr lang="en-US" sz="1800" b="1" dirty="0">
                <a:latin typeface="Times New Roman" panose="02020603050405020304" pitchFamily="18" charset="0"/>
                <a:cs typeface="Times New Roman" panose="02020603050405020304" pitchFamily="18" charset="0"/>
              </a:rPr>
              <a:t>update </a:t>
            </a:r>
            <a:r>
              <a:rPr lang="en-US" sz="1800" dirty="0">
                <a:latin typeface="Times New Roman" panose="02020603050405020304" pitchFamily="18" charset="0"/>
                <a:cs typeface="Times New Roman" panose="02020603050405020304" pitchFamily="18" charset="0"/>
              </a:rPr>
              <a:t>of the brief.  Because have </a:t>
            </a:r>
            <a:r>
              <a:rPr lang="en-US" sz="1900" dirty="0">
                <a:latin typeface="Times New Roman" panose="02020603050405020304" pitchFamily="18" charset="0"/>
                <a:cs typeface="Times New Roman" panose="02020603050405020304" pitchFamily="18" charset="0"/>
              </a:rPr>
              <a:t>used it to prepare their demand and to negotiate with the government several times. It helps them by “making informal workers visible to the government and society.”</a:t>
            </a:r>
            <a:endParaRPr lang="en-US" sz="1800" dirty="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a:p>
            <a:pPr marL="0" indent="0">
              <a:lnSpc>
                <a:spcPct val="107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7000"/>
              </a:lnSpc>
              <a:spcBef>
                <a:spcPts val="0"/>
              </a:spcBef>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939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spcBef>
                <a:spcPts val="0"/>
              </a:spcBef>
              <a:buClr>
                <a:srgbClr val="787537"/>
              </a:buClr>
              <a:buSzPct val="60000"/>
            </a:pPr>
            <a:r>
              <a:rPr lang="en-US" dirty="0">
                <a:solidFill>
                  <a:schemeClr val="accent6">
                    <a:lumMod val="50000"/>
                  </a:schemeClr>
                </a:solidFill>
                <a:ea typeface="Calibri" panose="020F0502020204030204" pitchFamily="34" charset="0"/>
                <a:cs typeface="+mn-cs"/>
              </a:rPr>
              <a:t>Pakistan Punjab Province, Domestic Workers and Home-Based Workers Survey – 2021-22</a:t>
            </a:r>
            <a:endParaRPr lang="en-US" dirty="0">
              <a:solidFill>
                <a:schemeClr val="accent6">
                  <a:lumMod val="50000"/>
                </a:schemeClr>
              </a:solidFill>
            </a:endParaRPr>
          </a:p>
        </p:txBody>
      </p:sp>
      <p:sp>
        <p:nvSpPr>
          <p:cNvPr id="3" name="Content Placeholder 2"/>
          <p:cNvSpPr>
            <a:spLocks noGrp="1"/>
          </p:cNvSpPr>
          <p:nvPr>
            <p:ph sz="quarter" idx="1"/>
          </p:nvPr>
        </p:nvSpPr>
        <p:spPr>
          <a:xfrm>
            <a:off x="816864" y="1600200"/>
            <a:ext cx="10871200" cy="4800600"/>
          </a:xfrm>
        </p:spPr>
        <p:txBody>
          <a:bodyPr>
            <a:noAutofit/>
          </a:bodyPr>
          <a:lstStyle/>
          <a:p>
            <a:pPr marL="0" marR="0" indent="0">
              <a:spcBef>
                <a:spcPts val="0"/>
              </a:spcBef>
              <a:spcAft>
                <a:spcPts val="0"/>
              </a:spcAft>
              <a:buNone/>
            </a:pPr>
            <a:r>
              <a:rPr lang="en-US" sz="1800" dirty="0">
                <a:solidFill>
                  <a:srgbClr val="000000"/>
                </a:solidFill>
                <a:latin typeface="Times New Roman" panose="02020603050405020304" pitchFamily="18" charset="0"/>
                <a:ea typeface="Calibri" panose="020F0502020204030204" pitchFamily="34" charset="0"/>
              </a:rPr>
              <a:t>As part of its plans to implement a </a:t>
            </a:r>
            <a:r>
              <a:rPr lang="en-US" sz="1800" b="1" dirty="0">
                <a:solidFill>
                  <a:srgbClr val="000000"/>
                </a:solidFill>
                <a:latin typeface="Times New Roman" panose="02020603050405020304" pitchFamily="18" charset="0"/>
                <a:ea typeface="Calibri" panose="020F0502020204030204" pitchFamily="34" charset="0"/>
              </a:rPr>
              <a:t>Domestic Workers Act </a:t>
            </a:r>
            <a:r>
              <a:rPr lang="en-US" sz="1800" dirty="0">
                <a:solidFill>
                  <a:srgbClr val="000000"/>
                </a:solidFill>
                <a:latin typeface="Times New Roman" panose="02020603050405020304" pitchFamily="18" charset="0"/>
                <a:ea typeface="Calibri" panose="020F0502020204030204" pitchFamily="34" charset="0"/>
              </a:rPr>
              <a:t>(2019) and to prepare for a separate </a:t>
            </a:r>
            <a:r>
              <a:rPr lang="en-US" sz="1800" b="1" dirty="0">
                <a:solidFill>
                  <a:srgbClr val="000000"/>
                </a:solidFill>
                <a:latin typeface="Times New Roman" panose="02020603050405020304" pitchFamily="18" charset="0"/>
                <a:ea typeface="Calibri" panose="020F0502020204030204" pitchFamily="34" charset="0"/>
              </a:rPr>
              <a:t>Act </a:t>
            </a:r>
            <a:r>
              <a:rPr lang="en-US" sz="1800" dirty="0">
                <a:solidFill>
                  <a:srgbClr val="000000"/>
                </a:solidFill>
                <a:latin typeface="Times New Roman" panose="02020603050405020304" pitchFamily="18" charset="0"/>
                <a:ea typeface="Calibri" panose="020F0502020204030204" pitchFamily="34" charset="0"/>
              </a:rPr>
              <a:t>for inclusion of </a:t>
            </a:r>
            <a:r>
              <a:rPr lang="en-US" sz="1800" b="1" dirty="0">
                <a:solidFill>
                  <a:srgbClr val="000000"/>
                </a:solidFill>
                <a:latin typeface="Times New Roman" panose="02020603050405020304" pitchFamily="18" charset="0"/>
                <a:ea typeface="Calibri" panose="020F0502020204030204" pitchFamily="34" charset="0"/>
              </a:rPr>
              <a:t>Home-Based Workers</a:t>
            </a:r>
            <a:r>
              <a:rPr lang="en-US" sz="1800" dirty="0">
                <a:solidFill>
                  <a:srgbClr val="000000"/>
                </a:solidFill>
                <a:latin typeface="Times New Roman" panose="02020603050405020304" pitchFamily="18" charset="0"/>
                <a:ea typeface="Calibri" panose="020F0502020204030204" pitchFamily="34" charset="0"/>
              </a:rPr>
              <a:t>, the government of Punjab decided to conduct a </a:t>
            </a:r>
            <a:r>
              <a:rPr lang="en-US" sz="1800" b="1" dirty="0">
                <a:solidFill>
                  <a:srgbClr val="000000"/>
                </a:solidFill>
                <a:latin typeface="Times New Roman" panose="02020603050405020304" pitchFamily="18" charset="0"/>
                <a:ea typeface="Calibri" panose="020F0502020204030204" pitchFamily="34" charset="0"/>
              </a:rPr>
              <a:t>baseline survey </a:t>
            </a:r>
            <a:r>
              <a:rPr lang="en-US" sz="1800" dirty="0">
                <a:solidFill>
                  <a:srgbClr val="000000"/>
                </a:solidFill>
                <a:latin typeface="Times New Roman" panose="02020603050405020304" pitchFamily="18" charset="0"/>
                <a:ea typeface="Calibri" panose="020F0502020204030204" pitchFamily="34" charset="0"/>
              </a:rPr>
              <a:t>of each group of workers for “further evidence-based decisions” and in collaboration with ILO (technical assistance)</a:t>
            </a:r>
          </a:p>
          <a:p>
            <a:pPr marL="0" marR="0" indent="0">
              <a:spcBef>
                <a:spcPts val="0"/>
              </a:spcBef>
              <a:spcAft>
                <a:spcPts val="0"/>
              </a:spcAft>
              <a:buNone/>
            </a:pPr>
            <a:endParaRPr lang="en-US" sz="1200" dirty="0">
              <a:solidFill>
                <a:srgbClr val="000000"/>
              </a:solidFill>
              <a:latin typeface="Times New Roman" panose="02020603050405020304" pitchFamily="18" charset="0"/>
              <a:ea typeface="Calibri" panose="020F0502020204030204" pitchFamily="34" charset="0"/>
            </a:endParaRPr>
          </a:p>
          <a:p>
            <a:pPr marL="0" indent="0">
              <a:spcBef>
                <a:spcPts val="0"/>
              </a:spcBef>
              <a:buNone/>
            </a:pPr>
            <a:r>
              <a:rPr lang="en-US" sz="1800" dirty="0">
                <a:solidFill>
                  <a:srgbClr val="000000"/>
                </a:solidFill>
                <a:latin typeface="Times New Roman" panose="02020603050405020304" pitchFamily="18" charset="0"/>
                <a:ea typeface="Calibri" panose="020F0502020204030204" pitchFamily="34" charset="0"/>
              </a:rPr>
              <a:t>Survey purpose:</a:t>
            </a:r>
            <a:endParaRPr lang="en-US" sz="1800" dirty="0">
              <a:solidFill>
                <a:srgbClr val="000000"/>
              </a:solidFill>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latin typeface="Times New Roman" panose="02020603050405020304" pitchFamily="18" charset="0"/>
                <a:ea typeface="Calibri" panose="020F0502020204030204" pitchFamily="34" charset="0"/>
              </a:rPr>
              <a:t>1) to produce baseline data for </a:t>
            </a:r>
            <a:r>
              <a:rPr lang="en-US" sz="1800" b="1" dirty="0">
                <a:solidFill>
                  <a:srgbClr val="000000"/>
                </a:solidFill>
                <a:latin typeface="Times New Roman" panose="02020603050405020304" pitchFamily="18" charset="0"/>
                <a:ea typeface="Calibri" panose="020F0502020204030204" pitchFamily="34" charset="0"/>
              </a:rPr>
              <a:t>monitoring</a:t>
            </a:r>
            <a:r>
              <a:rPr lang="en-US" sz="1800" dirty="0">
                <a:solidFill>
                  <a:srgbClr val="000000"/>
                </a:solidFill>
                <a:latin typeface="Times New Roman" panose="02020603050405020304" pitchFamily="18" charset="0"/>
                <a:ea typeface="Calibri" panose="020F0502020204030204" pitchFamily="34" charset="0"/>
              </a:rPr>
              <a:t> progress in implementing the Punjab </a:t>
            </a:r>
            <a:r>
              <a:rPr lang="en-US" sz="1800" b="1" dirty="0">
                <a:solidFill>
                  <a:srgbClr val="000000"/>
                </a:solidFill>
                <a:latin typeface="Times New Roman" panose="02020603050405020304" pitchFamily="18" charset="0"/>
                <a:ea typeface="Calibri" panose="020F0502020204030204" pitchFamily="34" charset="0"/>
              </a:rPr>
              <a:t>Domestic Workers </a:t>
            </a:r>
            <a:r>
              <a:rPr lang="en-US" sz="1800" dirty="0">
                <a:solidFill>
                  <a:srgbClr val="000000"/>
                </a:solidFill>
                <a:latin typeface="Times New Roman" panose="02020603050405020304" pitchFamily="18" charset="0"/>
                <a:ea typeface="Calibri" panose="020F0502020204030204" pitchFamily="34" charset="0"/>
              </a:rPr>
              <a:t>Act, and for anticipated </a:t>
            </a:r>
            <a:r>
              <a:rPr lang="en-US" sz="1800" b="1" dirty="0">
                <a:solidFill>
                  <a:srgbClr val="000000"/>
                </a:solidFill>
                <a:latin typeface="Times New Roman" panose="02020603050405020304" pitchFamily="18" charset="0"/>
                <a:ea typeface="Calibri" panose="020F0502020204030204" pitchFamily="34" charset="0"/>
              </a:rPr>
              <a:t>development of regulations </a:t>
            </a:r>
            <a:r>
              <a:rPr lang="en-US" sz="1800" dirty="0">
                <a:solidFill>
                  <a:srgbClr val="000000"/>
                </a:solidFill>
                <a:latin typeface="Times New Roman" panose="02020603050405020304" pitchFamily="18" charset="0"/>
                <a:ea typeface="Calibri" panose="020F0502020204030204" pitchFamily="34" charset="0"/>
              </a:rPr>
              <a:t>for </a:t>
            </a:r>
            <a:r>
              <a:rPr lang="en-US" sz="1800" b="1" dirty="0">
                <a:solidFill>
                  <a:srgbClr val="000000"/>
                </a:solidFill>
                <a:latin typeface="Times New Roman" panose="02020603050405020304" pitchFamily="18" charset="0"/>
                <a:ea typeface="Calibri" panose="020F0502020204030204" pitchFamily="34" charset="0"/>
              </a:rPr>
              <a:t>home-based</a:t>
            </a:r>
            <a:r>
              <a:rPr lang="en-US" sz="1800" dirty="0">
                <a:solidFill>
                  <a:srgbClr val="000000"/>
                </a:solidFill>
                <a:latin typeface="Times New Roman" panose="02020603050405020304" pitchFamily="18" charset="0"/>
                <a:ea typeface="Calibri" panose="020F0502020204030204" pitchFamily="34" charset="0"/>
              </a:rPr>
              <a:t> workers.</a:t>
            </a:r>
            <a:endParaRPr lang="en-US" sz="1800" dirty="0">
              <a:solidFill>
                <a:srgbClr val="000000"/>
              </a:solidFill>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latin typeface="Times New Roman" panose="02020603050405020304" pitchFamily="18" charset="0"/>
                <a:ea typeface="Calibri" panose="020F0502020204030204" pitchFamily="34" charset="0"/>
              </a:rPr>
              <a:t> </a:t>
            </a:r>
            <a:endParaRPr lang="en-US" sz="1800" dirty="0">
              <a:solidFill>
                <a:srgbClr val="000000"/>
              </a:solidFill>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1800" dirty="0">
                <a:solidFill>
                  <a:srgbClr val="000000"/>
                </a:solidFill>
                <a:latin typeface="Times New Roman" panose="02020603050405020304" pitchFamily="18" charset="0"/>
                <a:ea typeface="Calibri" panose="020F0502020204030204" pitchFamily="34" charset="0"/>
              </a:rPr>
              <a:t>2) to develop a broader implementation framework/strategy in consultation with relevant tripartite stakeholders, for improving working conditions and social protection of Domestic Workers and Home-Based Workers based on statistical evidence</a:t>
            </a:r>
          </a:p>
          <a:p>
            <a:pPr marL="0" marR="0" indent="0">
              <a:spcBef>
                <a:spcPts val="0"/>
              </a:spcBef>
              <a:spcAft>
                <a:spcPts val="0"/>
              </a:spcAft>
              <a:buNone/>
            </a:pPr>
            <a:r>
              <a:rPr lang="en-US" sz="1800" dirty="0">
                <a:solidFill>
                  <a:srgbClr val="000000"/>
                </a:solidFill>
                <a:latin typeface="Times New Roman" panose="02020603050405020304" pitchFamily="18" charset="0"/>
                <a:ea typeface="Calibri" panose="020F0502020204030204" pitchFamily="34" charset="0"/>
              </a:rPr>
              <a:t> </a:t>
            </a:r>
          </a:p>
          <a:p>
            <a:pPr marL="0" marR="0" indent="0">
              <a:spcBef>
                <a:spcPts val="0"/>
              </a:spcBef>
              <a:spcAft>
                <a:spcPts val="0"/>
              </a:spcAft>
              <a:buNone/>
            </a:pPr>
            <a:r>
              <a:rPr lang="en-US" sz="1800" dirty="0">
                <a:latin typeface="Times New Roman" panose="02020603050405020304" pitchFamily="18" charset="0"/>
                <a:ea typeface="Calibri" panose="020F0502020204030204" pitchFamily="34" charset="0"/>
                <a:cs typeface="Times New Roman" panose="02020603050405020304" pitchFamily="18" charset="0"/>
              </a:rPr>
              <a:t>Survey analysis was to include quantitative and qualitative studies covering, among others: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31470" lvl="1" indent="-285750">
              <a:lnSpc>
                <a:spcPct val="107000"/>
              </a:lnSpc>
              <a:spcBef>
                <a:spcPts val="0"/>
              </a:spcBef>
              <a:buFont typeface="Arial" panose="020B0604020202020204" pitchFamily="34" charset="0"/>
              <a:buChar char="•"/>
            </a:pPr>
            <a:r>
              <a:rPr lang="en-US" sz="1800" dirty="0">
                <a:latin typeface="Times New Roman" panose="02020603050405020304" pitchFamily="18" charset="0"/>
                <a:ea typeface="Calibri" panose="020F0502020204030204" pitchFamily="34" charset="0"/>
                <a:cs typeface="Times New Roman" panose="02020603050405020304" pitchFamily="18" charset="0"/>
              </a:rPr>
              <a:t>number of domestic workers and home-based workers,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31470" lvl="1" indent="-285750">
              <a:lnSpc>
                <a:spcPct val="107000"/>
              </a:lnSpc>
              <a:spcBef>
                <a:spcPts val="0"/>
              </a:spcBef>
              <a:buFont typeface="Arial" panose="020B0604020202020204" pitchFamily="34" charset="0"/>
              <a:buChar char="•"/>
            </a:pPr>
            <a:r>
              <a:rPr lang="en-US" sz="1800" dirty="0">
                <a:latin typeface="Times New Roman" panose="02020603050405020304" pitchFamily="18" charset="0"/>
                <a:ea typeface="Calibri" panose="020F0502020204030204" pitchFamily="34" charset="0"/>
                <a:cs typeface="Times New Roman" panose="02020603050405020304" pitchFamily="18" charset="0"/>
              </a:rPr>
              <a:t>number of households employing domestic workers,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31470" lvl="1" indent="-285750">
              <a:lnSpc>
                <a:spcPct val="107000"/>
              </a:lnSpc>
              <a:spcBef>
                <a:spcPts val="0"/>
              </a:spcBef>
              <a:buFont typeface="Arial" panose="020B0604020202020204" pitchFamily="34" charset="0"/>
              <a:buChar char="•"/>
            </a:pPr>
            <a:r>
              <a:rPr lang="en-US" sz="1800" dirty="0">
                <a:latin typeface="Times New Roman" panose="02020603050405020304" pitchFamily="18" charset="0"/>
                <a:ea typeface="Calibri" panose="020F0502020204030204" pitchFamily="34" charset="0"/>
                <a:cs typeface="Times New Roman" panose="02020603050405020304" pitchFamily="18" charset="0"/>
              </a:rPr>
              <a:t>their socio-demographic profile; and </a:t>
            </a:r>
          </a:p>
          <a:p>
            <a:pPr marL="331470" lvl="1" indent="-285750">
              <a:lnSpc>
                <a:spcPct val="107000"/>
              </a:lnSpc>
              <a:spcBef>
                <a:spcPts val="0"/>
              </a:spcBef>
              <a:buFont typeface="Arial" panose="020B0604020202020204" pitchFamily="34" charset="0"/>
              <a:buChar char="•"/>
            </a:pPr>
            <a:r>
              <a:rPr lang="en-US" sz="1800" dirty="0">
                <a:latin typeface="Times New Roman" panose="02020603050405020304" pitchFamily="18" charset="0"/>
                <a:ea typeface="Calibri" panose="020F0502020204030204" pitchFamily="34" charset="0"/>
                <a:cs typeface="Times New Roman" panose="02020603050405020304" pitchFamily="18" charset="0"/>
              </a:rPr>
              <a:t>employment relations and working conditions (ex. </a:t>
            </a:r>
            <a:r>
              <a:rPr lang="en-US" sz="1800" dirty="0">
                <a:solidFill>
                  <a:srgbClr val="000000"/>
                </a:solidFill>
                <a:latin typeface="Times New Roman" panose="02020603050405020304" pitchFamily="18" charset="0"/>
                <a:ea typeface="Calibri" panose="020F0502020204030204" pitchFamily="34" charset="0"/>
              </a:rPr>
              <a:t>minimum wage determination, social security, unionization, workplace accidents)</a:t>
            </a:r>
          </a:p>
          <a:p>
            <a:pPr marL="331470" lvl="1" indent="-285750">
              <a:lnSpc>
                <a:spcPct val="107000"/>
              </a:lnSpc>
              <a:spcBef>
                <a:spcPts val="0"/>
              </a:spcBef>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endParaRPr lang="en-US" sz="16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61107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ts val="0"/>
              </a:spcBef>
              <a:buClr>
                <a:srgbClr val="787537"/>
              </a:buClr>
              <a:buSzPct val="60000"/>
            </a:pPr>
            <a:r>
              <a:rPr lang="en-US" dirty="0">
                <a:solidFill>
                  <a:schemeClr val="accent6">
                    <a:lumMod val="50000"/>
                  </a:schemeClr>
                </a:solidFill>
                <a:cs typeface="+mn-cs"/>
              </a:rPr>
              <a:t>Statistics on Waste Pickers: New Demand</a:t>
            </a:r>
            <a:endParaRPr lang="en-US" dirty="0">
              <a:solidFill>
                <a:schemeClr val="accent6">
                  <a:lumMod val="50000"/>
                </a:schemeClr>
              </a:solidFill>
            </a:endParaRPr>
          </a:p>
        </p:txBody>
      </p:sp>
      <p:sp>
        <p:nvSpPr>
          <p:cNvPr id="3" name="Content Placeholder 2"/>
          <p:cNvSpPr>
            <a:spLocks noGrp="1"/>
          </p:cNvSpPr>
          <p:nvPr>
            <p:ph sz="quarter" idx="1"/>
          </p:nvPr>
        </p:nvSpPr>
        <p:spPr/>
        <p:txBody>
          <a:bodyPr>
            <a:noAutofit/>
          </a:bodyPr>
          <a:lstStyle/>
          <a:p>
            <a:pPr marL="331470" lvl="1" indent="-285750">
              <a:lnSpc>
                <a:spcPct val="107000"/>
              </a:lnSpc>
              <a:spcBef>
                <a:spcPts val="0"/>
              </a:spcBef>
            </a:pPr>
            <a:r>
              <a:rPr lang="en-US" sz="2400" dirty="0"/>
              <a:t>Definition: Collect, sort and sell recyclable materials, such as paper, cardboard, glass, plastic and other reusable materials</a:t>
            </a:r>
          </a:p>
          <a:p>
            <a:pPr marL="331470" lvl="1" indent="-285750">
              <a:lnSpc>
                <a:spcPct val="107000"/>
              </a:lnSpc>
              <a:spcBef>
                <a:spcPts val="0"/>
              </a:spcBef>
            </a:pPr>
            <a:r>
              <a:rPr lang="en-US" sz="2400" dirty="0"/>
              <a:t>Not well measured in standard household surveys: their living arrangements often are not included in survey samples and their work can be seasonal.</a:t>
            </a:r>
          </a:p>
          <a:p>
            <a:pPr marL="331470" lvl="1" indent="-285750">
              <a:lnSpc>
                <a:spcPct val="107000"/>
              </a:lnSpc>
              <a:spcBef>
                <a:spcPts val="0"/>
              </a:spcBef>
            </a:pPr>
            <a:r>
              <a:rPr lang="en-US" sz="2400" dirty="0"/>
              <a:t>Growing interest in this group given their role in urban recycling and as a source of employment for low income persons </a:t>
            </a:r>
            <a:r>
              <a:rPr lang="en-US" sz="2400" dirty="0">
                <a:sym typeface="Wingdings" panose="05000000000000000000" pitchFamily="2" charset="2"/>
              </a:rPr>
              <a:t> </a:t>
            </a:r>
            <a:r>
              <a:rPr lang="en-US" sz="2400" dirty="0"/>
              <a:t>Municipal/national policies requiring numbers and data on characteristics of waste pickers</a:t>
            </a:r>
          </a:p>
          <a:p>
            <a:pPr marL="331470" lvl="1" indent="-285750">
              <a:lnSpc>
                <a:spcPct val="107000"/>
              </a:lnSpc>
              <a:spcBef>
                <a:spcPts val="0"/>
              </a:spcBef>
            </a:pPr>
            <a:r>
              <a:rPr lang="en-US" sz="2400" dirty="0"/>
              <a:t>Waste picking: a money-making activity for the poor but this source of earnings is often threatened by efforts to privatize solid waste collection.  </a:t>
            </a:r>
          </a:p>
          <a:p>
            <a:pPr marL="331470" lvl="1" indent="-285750">
              <a:lnSpc>
                <a:spcPct val="107000"/>
              </a:lnSpc>
              <a:spcBef>
                <a:spcPts val="0"/>
              </a:spcBef>
            </a:pPr>
            <a:r>
              <a:rPr lang="en-US" sz="2400" dirty="0"/>
              <a:t>Policy can be adopted to integrate WPs into municipal solid waste management plans.  To provide social protection for waste pickers through municipal budget.</a:t>
            </a:r>
          </a:p>
          <a:p>
            <a:pPr marL="331470" lvl="1" indent="-285750">
              <a:lnSpc>
                <a:spcPct val="107000"/>
              </a:lnSpc>
              <a:spcBef>
                <a:spcPts val="0"/>
              </a:spcBef>
            </a:pPr>
            <a:endParaRPr lang="en-US" dirty="0"/>
          </a:p>
          <a:p>
            <a:pPr marL="331470" lvl="1" indent="-285750">
              <a:lnSpc>
                <a:spcPct val="107000"/>
              </a:lnSpc>
              <a:spcBef>
                <a:spcPts val="0"/>
              </a:spcBef>
            </a:pPr>
            <a:endParaRPr lang="en-US" dirty="0"/>
          </a:p>
          <a:p>
            <a:pPr marL="331470" lvl="1" indent="-285750">
              <a:lnSpc>
                <a:spcPct val="107000"/>
              </a:lnSpc>
              <a:spcBef>
                <a:spcPts val="0"/>
              </a:spcBef>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endParaRPr lang="en-US" sz="16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5970712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WIEGO PPT Template">
  <a:themeElements>
    <a:clrScheme name="WIEGO ppt 1">
      <a:dk1>
        <a:sysClr val="windowText" lastClr="000000"/>
      </a:dk1>
      <a:lt1>
        <a:srgbClr val="FFFFFF"/>
      </a:lt1>
      <a:dk2>
        <a:srgbClr val="787537"/>
      </a:dk2>
      <a:lt2>
        <a:srgbClr val="F0E6C4"/>
      </a:lt2>
      <a:accent1>
        <a:srgbClr val="C86322"/>
      </a:accent1>
      <a:accent2>
        <a:srgbClr val="787537"/>
      </a:accent2>
      <a:accent3>
        <a:srgbClr val="F0E6C4"/>
      </a:accent3>
      <a:accent4>
        <a:srgbClr val="F0E6C4"/>
      </a:accent4>
      <a:accent5>
        <a:srgbClr val="787537"/>
      </a:accent5>
      <a:accent6>
        <a:srgbClr val="CCCC99"/>
      </a:accent6>
      <a:hlink>
        <a:srgbClr val="C86322"/>
      </a:hlink>
      <a:folHlink>
        <a:srgbClr val="C0B679"/>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3A8FD2828F6C4291AD34D52D5045F0" ma:contentTypeVersion="19" ma:contentTypeDescription="Create a new document." ma:contentTypeScope="" ma:versionID="3e0bb2ff04581ed106b0cde2480fe409">
  <xsd:schema xmlns:xsd="http://www.w3.org/2001/XMLSchema" xmlns:xs="http://www.w3.org/2001/XMLSchema" xmlns:p="http://schemas.microsoft.com/office/2006/metadata/properties" xmlns:ns1="http://schemas.microsoft.com/sharepoint/v3" xmlns:ns3="2ec04b35-0b49-43e6-8140-e250d4f88932" xmlns:ns4="59a4cbcb-7ffb-42c9-89bb-e9c8e9497487" targetNamespace="http://schemas.microsoft.com/office/2006/metadata/properties" ma:root="true" ma:fieldsID="d0a83bed1ded8d9092766be7f5cf14d6" ns1:_="" ns3:_="" ns4:_="">
    <xsd:import namespace="http://schemas.microsoft.com/sharepoint/v3"/>
    <xsd:import namespace="2ec04b35-0b49-43e6-8140-e250d4f88932"/>
    <xsd:import namespace="59a4cbcb-7ffb-42c9-89bb-e9c8e949748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LengthInSeconds" minOccurs="0"/>
                <xsd:element ref="ns1:_ip_UnifiedCompliancePolicyProperties" minOccurs="0"/>
                <xsd:element ref="ns1:_ip_UnifiedCompliancePolicyUIAction" minOccurs="0"/>
                <xsd:element ref="ns3:MediaServiceObjectDetectorVersions" minOccurs="0"/>
                <xsd:element ref="ns4:SharedWithUsers" minOccurs="0"/>
                <xsd:element ref="ns4:SharedWithDetails" minOccurs="0"/>
                <xsd:element ref="ns4:SharingHintHash"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ec04b35-0b49-43e6-8140-e250d4f889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a4cbcb-7ffb-42c9-89bb-e9c8e9497487" elementFormDefault="qualified">
    <xsd:import namespace="http://schemas.microsoft.com/office/2006/documentManagement/types"/>
    <xsd:import namespace="http://schemas.microsoft.com/office/infopath/2007/PartnerControls"/>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SharingHintHash" ma:index="2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B4155C87-7F53-4867-A760-081C81142A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ec04b35-0b49-43e6-8140-e250d4f88932"/>
    <ds:schemaRef ds:uri="59a4cbcb-7ffb-42c9-89bb-e9c8e94974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5A7B206-CAB4-46D4-BBAB-9821C2A2D02C}">
  <ds:schemaRefs>
    <ds:schemaRef ds:uri="http://schemas.microsoft.com/sharepoint/v3/contenttype/forms"/>
  </ds:schemaRefs>
</ds:datastoreItem>
</file>

<file path=customXml/itemProps3.xml><?xml version="1.0" encoding="utf-8"?>
<ds:datastoreItem xmlns:ds="http://schemas.openxmlformats.org/officeDocument/2006/customXml" ds:itemID="{0478499B-CB57-43CF-A07C-DFFA76E6F8C9}">
  <ds:schemaRefs>
    <ds:schemaRef ds:uri="2ec04b35-0b49-43e6-8140-e250d4f88932"/>
    <ds:schemaRef ds:uri="http://schemas.openxmlformats.org/package/2006/metadata/core-properties"/>
    <ds:schemaRef ds:uri="http://schemas.microsoft.com/office/2006/documentManagement/types"/>
    <ds:schemaRef ds:uri="http://purl.org/dc/elements/1.1/"/>
    <ds:schemaRef ds:uri="59a4cbcb-7ffb-42c9-89bb-e9c8e9497487"/>
    <ds:schemaRef ds:uri="http://schemas.microsoft.com/office/infopath/2007/PartnerControls"/>
    <ds:schemaRef ds:uri="http://www.w3.org/XML/1998/namespace"/>
    <ds:schemaRef ds:uri="http://schemas.microsoft.com/sharepoint/v3"/>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612</TotalTime>
  <Words>1438</Words>
  <Application>Microsoft Office PowerPoint</Application>
  <PresentationFormat>Widescreen</PresentationFormat>
  <Paragraphs>85</Paragraphs>
  <Slides>11</Slides>
  <Notes>3</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21" baseType="lpstr">
      <vt:lpstr>Arial</vt:lpstr>
      <vt:lpstr>Calibri</vt:lpstr>
      <vt:lpstr>Calibri Light</vt:lpstr>
      <vt:lpstr>Times New Roman</vt:lpstr>
      <vt:lpstr>Tw Cen MT</vt:lpstr>
      <vt:lpstr>Wingdings</vt:lpstr>
      <vt:lpstr>Wingdings 2</vt:lpstr>
      <vt:lpstr>WIEGO PPT Template</vt:lpstr>
      <vt:lpstr>Office Theme</vt:lpstr>
      <vt:lpstr>Acrobat Document</vt:lpstr>
      <vt:lpstr>2024 Regional Course on Informality: Definitions, Measurements, SDGs, and other Policy indicators  Session 4.1 - National Policies on the informal economy and implications for statistical work</vt:lpstr>
      <vt:lpstr>Points of Departure </vt:lpstr>
      <vt:lpstr>Sustainable Development Goals (SDG’s) </vt:lpstr>
      <vt:lpstr>Examples: Statistics on IE and Policy Purposes</vt:lpstr>
      <vt:lpstr>PowerPoint Presentation</vt:lpstr>
      <vt:lpstr>Thailand SVs – Highlights 2017 to 2022 </vt:lpstr>
      <vt:lpstr>Thailand ex. – Highlights (cont’d)</vt:lpstr>
      <vt:lpstr>Pakistan Punjab Province, Domestic Workers and Home-Based Workers Survey – 2021-22</vt:lpstr>
      <vt:lpstr>Statistics on Waste Pickers: New Demand</vt:lpstr>
      <vt:lpstr>Statistics on Waste Pickers (cont’d)</vt:lpstr>
      <vt:lpstr>Further 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Course on statistics on Informality Session 1.7 National Policies on the informal economy and implications for statistical work</dc:title>
  <dc:creator>Francoise Carre</dc:creator>
  <cp:lastModifiedBy>Francoise Carre</cp:lastModifiedBy>
  <cp:revision>27</cp:revision>
  <cp:lastPrinted>2024-10-10T18:23:31Z</cp:lastPrinted>
  <dcterms:created xsi:type="dcterms:W3CDTF">2023-11-06T21:24:08Z</dcterms:created>
  <dcterms:modified xsi:type="dcterms:W3CDTF">2024-10-10T18:25:40Z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0x010100FE3A8FD2828F6C4291AD34D52D5045F0</vt:lpwstr>
  </property>
</Properties>
</file>